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8" r:id="rId3"/>
    <p:sldId id="341" r:id="rId4"/>
    <p:sldId id="336" r:id="rId5"/>
    <p:sldId id="342" r:id="rId6"/>
    <p:sldId id="320" r:id="rId7"/>
    <p:sldId id="339" r:id="rId8"/>
    <p:sldId id="340" r:id="rId9"/>
    <p:sldId id="307" r:id="rId10"/>
    <p:sldId id="343" r:id="rId11"/>
    <p:sldId id="326" r:id="rId12"/>
    <p:sldId id="294" r:id="rId13"/>
    <p:sldId id="321" r:id="rId14"/>
    <p:sldId id="322" r:id="rId15"/>
    <p:sldId id="292" r:id="rId16"/>
    <p:sldId id="287" r:id="rId17"/>
    <p:sldId id="286" r:id="rId18"/>
    <p:sldId id="288" r:id="rId19"/>
    <p:sldId id="344" r:id="rId20"/>
    <p:sldId id="291" r:id="rId21"/>
    <p:sldId id="304" r:id="rId22"/>
    <p:sldId id="290" r:id="rId23"/>
    <p:sldId id="293" r:id="rId24"/>
    <p:sldId id="285" r:id="rId25"/>
    <p:sldId id="296" r:id="rId26"/>
    <p:sldId id="345" r:id="rId27"/>
    <p:sldId id="283" r:id="rId28"/>
    <p:sldId id="338" r:id="rId29"/>
    <p:sldId id="297" r:id="rId30"/>
    <p:sldId id="324" r:id="rId31"/>
    <p:sldId id="323" r:id="rId32"/>
    <p:sldId id="346" r:id="rId33"/>
  </p:sldIdLst>
  <p:sldSz cx="9144000" cy="6858000" type="screen4x3"/>
  <p:notesSz cx="6718300" cy="98679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62" autoAdjust="0"/>
  </p:normalViewPr>
  <p:slideViewPr>
    <p:cSldViewPr>
      <p:cViewPr varScale="1">
        <p:scale>
          <a:sx n="81" d="100"/>
          <a:sy n="81" d="100"/>
        </p:scale>
        <p:origin x="-120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06" y="-72"/>
      </p:cViewPr>
      <p:guideLst>
        <p:guide orient="horz" pos="3107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10.xml"/><Relationship Id="rId5" Type="http://schemas.openxmlformats.org/officeDocument/2006/relationships/slide" Target="slides/slide11.xml"/><Relationship Id="rId6" Type="http://schemas.openxmlformats.org/officeDocument/2006/relationships/slide" Target="slides/slide15.xml"/><Relationship Id="rId7" Type="http://schemas.openxmlformats.org/officeDocument/2006/relationships/slide" Target="slides/slide16.xml"/><Relationship Id="rId8" Type="http://schemas.openxmlformats.org/officeDocument/2006/relationships/slide" Target="slides/slide19.xml"/><Relationship Id="rId9" Type="http://schemas.openxmlformats.org/officeDocument/2006/relationships/slide" Target="slides/slide20.xml"/><Relationship Id="rId10" Type="http://schemas.openxmlformats.org/officeDocument/2006/relationships/slide" Target="slides/slide26.xml"/><Relationship Id="rId11" Type="http://schemas.openxmlformats.org/officeDocument/2006/relationships/slide" Target="slides/slide27.xml"/><Relationship Id="rId1" Type="http://schemas.openxmlformats.org/officeDocument/2006/relationships/slide" Target="slides/slide2.xml"/><Relationship Id="rId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pt-P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0981FB48-0269-CE40-B5CA-D22D4DCCA515}" type="datetime1">
              <a:rPr lang="pt-PT"/>
              <a:pPr/>
              <a:t>27/4/11</a:t>
            </a:fld>
            <a:endParaRPr lang="pt-P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pt-PT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EBA1D723-8A71-DD4E-BE79-7D264056A87D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006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pt-P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AE3DB549-D2FF-8E44-88E0-D1BE49DB935B}" type="datetime1">
              <a:rPr lang="pt-PT"/>
              <a:pPr/>
              <a:t>27/4/11</a:t>
            </a:fld>
            <a:endParaRPr lang="pt-P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41363"/>
            <a:ext cx="49339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6300"/>
            <a:ext cx="4924425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pt-PT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1518E91F-568F-F346-A0B1-C20BA1BAEF70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6985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2CB418C-90F9-564F-958B-B11040CADDF1}" type="datetime1">
              <a:rPr lang="pt-PT"/>
              <a:pPr/>
              <a:t>27/4/11</a:t>
            </a:fld>
            <a:endParaRPr lang="pt-P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EE9EA-FADD-B649-AEB9-9E0459A212DE}" type="slidenum">
              <a:rPr lang="pt-PT"/>
              <a:pPr/>
              <a:t>1</a:t>
            </a:fld>
            <a:endParaRPr lang="pt-PT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1363"/>
            <a:ext cx="4930775" cy="36988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D4A36-CCB1-344A-9E0C-8BAEBA081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99D154-E46C-D944-9DC5-96E2B5C3C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2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13B8AB-6811-814B-87A7-7B0EFF63E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7D08A-6B3F-9746-B92B-05F8809C9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AC648-2FC9-6A4B-8E49-C780E8652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12758-33E4-4D41-88BD-D5B010EC0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7ABD8-19D3-0F47-8020-31D6EE4F7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E3D5D-2237-174B-8DDB-668B56331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317DD-0D94-3042-AF5C-4D5E2F5DE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93BE1D-9B25-F147-B2F1-09357200D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/>
            </a:lvl1pPr>
          </a:lstStyle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32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7FA5FE-1C3F-3244-B11B-DD636F228F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828800" y="0"/>
            <a:ext cx="5391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sz="1700" i="1">
                <a:latin typeface="Courier New" charset="0"/>
              </a:rPr>
              <a:t>http://www.declarativa.com</a:t>
            </a:r>
            <a:r>
              <a:rPr lang="pt-PT" sz="1700">
                <a:latin typeface="Courier New" charset="0"/>
              </a:rPr>
              <a:t> </a:t>
            </a:r>
            <a:endParaRPr lang="en-US" sz="1700">
              <a:latin typeface="Courier New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60040" cy="3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bg2"/>
          </a:solidFill>
          <a:latin typeface="Helvetica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bg2"/>
          </a:solidFill>
          <a:latin typeface="Helvetic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bg2"/>
          </a:solidFill>
          <a:latin typeface="Helvetica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bg2"/>
          </a:solidFill>
          <a:latin typeface="Helvetica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bg2"/>
          </a:solidFill>
          <a:latin typeface="Helvetic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bg2"/>
          </a:solidFill>
          <a:latin typeface="Helvetica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amsupport@declarativa.p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hyperlink" Target="http://www.dre-norte.min-economia.pt/" TargetMode="External"/><Relationship Id="rId13" Type="http://schemas.openxmlformats.org/officeDocument/2006/relationships/image" Target="../media/image17.png"/><Relationship Id="rId14" Type="http://schemas.openxmlformats.org/officeDocument/2006/relationships/hyperlink" Target="http://www.servisoft.pt/default.asp" TargetMode="External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hyperlink" Target="http://www.vinhoverde.pt/" TargetMode="External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81600"/>
          </a:xfrm>
          <a:noFill/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Arial" charset="0"/>
                <a:cs typeface="Arial" charset="0"/>
              </a:rPr>
              <a:t>Web Application </a:t>
            </a:r>
            <a:r>
              <a:rPr lang="en-GB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Maker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”: </a:t>
            </a:r>
            <a:b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PT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the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next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11 </a:t>
            </a:r>
            <a:r>
              <a:rPr lang="pt-PT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years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PT" sz="36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/>
              </a:rPr>
              <a:t></a:t>
            </a:r>
            <a: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PT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PT" dirty="0"/>
              <a:t/>
            </a:r>
            <a:br>
              <a:rPr lang="pt-PT" dirty="0"/>
            </a:br>
            <a:r>
              <a:rPr lang="en-US" sz="1800" dirty="0">
                <a:solidFill>
                  <a:srgbClr val="FF8000"/>
                </a:solidFill>
              </a:rPr>
              <a:t>Miguel Calejo</a:t>
            </a:r>
            <a:br>
              <a:rPr lang="en-US" sz="1800" dirty="0">
                <a:solidFill>
                  <a:srgbClr val="FF8000"/>
                </a:solidFill>
              </a:rPr>
            </a:br>
            <a:r>
              <a:rPr lang="en-US" sz="1800" dirty="0">
                <a:solidFill>
                  <a:srgbClr val="FF8000"/>
                </a:solidFill>
              </a:rPr>
              <a:t>Declarativa, Portugal</a:t>
            </a:r>
            <a:r>
              <a:rPr lang="en-US" sz="2400" dirty="0">
                <a:solidFill>
                  <a:srgbClr val="FF8000"/>
                </a:solidFill>
              </a:rPr>
              <a:t/>
            </a:r>
            <a:br>
              <a:rPr lang="en-US" sz="2400" dirty="0">
                <a:solidFill>
                  <a:srgbClr val="FF8000"/>
                </a:solidFill>
              </a:rPr>
            </a:br>
            <a:r>
              <a:rPr lang="en-US" sz="1600" dirty="0">
                <a:solidFill>
                  <a:srgbClr val="FF8000"/>
                </a:solidFill>
              </a:rPr>
              <a:t>http://</a:t>
            </a:r>
            <a:r>
              <a:rPr lang="en-US" sz="1600" dirty="0" err="1">
                <a:solidFill>
                  <a:srgbClr val="FF8000"/>
                </a:solidFill>
              </a:rPr>
              <a:t>www.declarativa.com</a:t>
            </a:r>
            <a:endParaRPr lang="pt-PT" sz="3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53136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D4A36-CCB1-344A-9E0C-8BAEBA081E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27DB-0486-CF46-AC0E-43E4EFC2D3B1}" type="slidenum">
              <a:rPr lang="en-US"/>
              <a:pPr/>
              <a:t>10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 </a:t>
            </a:r>
            <a:r>
              <a:rPr lang="pt-PT" dirty="0"/>
              <a:t>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 smtClean="0">
                <a:solidFill>
                  <a:srgbClr val="FF8000"/>
                </a:solidFill>
              </a:rPr>
              <a:t>apps</a:t>
            </a:r>
            <a:r>
              <a:rPr lang="pt-PT" i="1" dirty="0" smtClean="0">
                <a:solidFill>
                  <a:srgbClr val="FF8000"/>
                </a:solidFill>
              </a:rPr>
              <a:t>: a </a:t>
            </a:r>
            <a:r>
              <a:rPr lang="pt-PT" i="1" dirty="0" err="1" smtClean="0">
                <a:solidFill>
                  <a:srgbClr val="FF8000"/>
                </a:solidFill>
              </a:rPr>
              <a:t>different</a:t>
            </a:r>
            <a:r>
              <a:rPr lang="pt-PT" i="1" dirty="0" smtClean="0">
                <a:solidFill>
                  <a:srgbClr val="FF8000"/>
                </a:solidFill>
              </a:rPr>
              <a:t> perspective </a:t>
            </a:r>
            <a:r>
              <a:rPr lang="pt-PT" i="1" dirty="0" err="1" smtClean="0">
                <a:solidFill>
                  <a:srgbClr val="FF8000"/>
                </a:solidFill>
              </a:rPr>
              <a:t>on</a:t>
            </a:r>
            <a:r>
              <a:rPr lang="pt-PT" i="1" dirty="0" smtClean="0">
                <a:solidFill>
                  <a:srgbClr val="FF8000"/>
                </a:solidFill>
              </a:rPr>
              <a:t> DRY</a:t>
            </a:r>
            <a:endParaRPr lang="pt-PT" i="1" dirty="0">
              <a:solidFill>
                <a:srgbClr val="FF8000"/>
              </a:solidFill>
            </a:endParaRPr>
          </a:p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>
                <a:solidFill>
                  <a:srgbClr val="FF8000"/>
                </a:solidFill>
              </a:rPr>
              <a:t>Application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Maker</a:t>
            </a:r>
            <a:endParaRPr lang="pt-PT" i="1" dirty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 smtClean="0">
                <a:solidFill>
                  <a:srgbClr val="FF8000"/>
                </a:solidFill>
              </a:rPr>
              <a:t>Architecture</a:t>
            </a:r>
            <a:endParaRPr lang="pt-PT" i="1" dirty="0" smtClean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database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(</a:t>
            </a:r>
            <a:r>
              <a:rPr lang="pt-PT" dirty="0" err="1" smtClean="0"/>
              <a:t>almost</a:t>
            </a:r>
            <a:r>
              <a:rPr lang="pt-PT" dirty="0" smtClean="0"/>
              <a:t>)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app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/>
              <a:t>Meta-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editing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WAMAdmin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 err="1"/>
              <a:t>What</a:t>
            </a:r>
            <a:r>
              <a:rPr lang="pt-PT" dirty="0"/>
              <a:t> can WAM do for me?</a:t>
            </a:r>
          </a:p>
          <a:p>
            <a:pPr lvl="1">
              <a:lnSpc>
                <a:spcPct val="90000"/>
              </a:lnSpc>
            </a:pPr>
            <a:r>
              <a:rPr lang="pt-PT" dirty="0" err="1" smtClean="0"/>
              <a:t>Beyond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coding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err="1" smtClean="0"/>
              <a:t>Conclusion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announcement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419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CFB887-38E5-8E4F-A82A-B346A62E18C4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Visiting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WAM </a:t>
            </a:r>
            <a:r>
              <a:rPr lang="pt-PT" dirty="0" err="1"/>
              <a:t>showroom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600" dirty="0" err="1"/>
              <a:t>Two</a:t>
            </a:r>
            <a:r>
              <a:rPr lang="pt-PT" sz="2600" dirty="0"/>
              <a:t> </a:t>
            </a:r>
            <a:r>
              <a:rPr lang="pt-PT" sz="2600" dirty="0" err="1"/>
              <a:t>databases</a:t>
            </a:r>
            <a:r>
              <a:rPr lang="pt-PT" sz="2600" dirty="0"/>
              <a:t> </a:t>
            </a:r>
            <a:r>
              <a:rPr lang="pt-PT" sz="2600" dirty="0" err="1"/>
              <a:t>available</a:t>
            </a:r>
            <a:r>
              <a:rPr lang="pt-PT" sz="2600" dirty="0"/>
              <a:t> for </a:t>
            </a:r>
            <a:r>
              <a:rPr lang="pt-PT" sz="2600" dirty="0" err="1"/>
              <a:t>experimentation</a:t>
            </a:r>
            <a:r>
              <a:rPr lang="pt-PT" sz="2600" dirty="0"/>
              <a:t> </a:t>
            </a:r>
            <a:r>
              <a:rPr lang="pt-PT" sz="2600" dirty="0" err="1"/>
              <a:t>over</a:t>
            </a:r>
            <a:r>
              <a:rPr lang="pt-PT" sz="2600" dirty="0"/>
              <a:t>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web</a:t>
            </a:r>
            <a:endParaRPr lang="pt-PT" sz="2600" dirty="0"/>
          </a:p>
          <a:p>
            <a:pPr lvl="1"/>
            <a:r>
              <a:rPr lang="en-GB" sz="2200" b="1" dirty="0" err="1"/>
              <a:t>Northwind</a:t>
            </a:r>
            <a:r>
              <a:rPr lang="en-GB" sz="2200" dirty="0"/>
              <a:t>: food stores example</a:t>
            </a:r>
          </a:p>
          <a:p>
            <a:pPr lvl="1"/>
            <a:r>
              <a:rPr lang="en-GB" sz="2200" dirty="0"/>
              <a:t>pubs: books and publishers example</a:t>
            </a:r>
          </a:p>
          <a:p>
            <a:r>
              <a:rPr lang="en-GB" sz="2600" dirty="0" smtClean="0"/>
              <a:t>Developing a </a:t>
            </a:r>
            <a:r>
              <a:rPr lang="en-GB" sz="2600" dirty="0"/>
              <a:t>simple front-end application for the </a:t>
            </a:r>
            <a:r>
              <a:rPr lang="en-GB" sz="2600" b="1" dirty="0" err="1"/>
              <a:t>Northwind</a:t>
            </a:r>
            <a:r>
              <a:rPr lang="en-GB" sz="2600" dirty="0"/>
              <a:t> database, over three versions: </a:t>
            </a:r>
          </a:p>
          <a:p>
            <a:pPr lvl="1"/>
            <a:r>
              <a:rPr lang="en-GB" sz="2200" dirty="0" err="1"/>
              <a:t>Northwind</a:t>
            </a:r>
            <a:r>
              <a:rPr lang="en-GB" sz="2200" dirty="0"/>
              <a:t> (</a:t>
            </a:r>
            <a:r>
              <a:rPr lang="en-GB" sz="2200" i="1" dirty="0"/>
              <a:t>we do nothing – single click and WAM makes it</a:t>
            </a:r>
            <a:r>
              <a:rPr lang="en-GB" sz="2200" dirty="0"/>
              <a:t>)</a:t>
            </a:r>
          </a:p>
          <a:p>
            <a:pPr lvl="1"/>
            <a:r>
              <a:rPr lang="en-GB" sz="2200" dirty="0" err="1"/>
              <a:t>Northwind_B</a:t>
            </a:r>
            <a:r>
              <a:rPr lang="en-GB" sz="2200" dirty="0"/>
              <a:t> (</a:t>
            </a:r>
            <a:r>
              <a:rPr lang="en-GB" sz="2200" i="1" dirty="0"/>
              <a:t>no code, just </a:t>
            </a:r>
            <a:r>
              <a:rPr lang="en-GB" sz="2200" i="1" dirty="0" err="1"/>
              <a:t>WAMmodel</a:t>
            </a:r>
            <a:r>
              <a:rPr lang="en-GB" sz="2200" i="1" dirty="0"/>
              <a:t> editing</a:t>
            </a:r>
            <a:r>
              <a:rPr lang="en-GB" sz="2200" dirty="0"/>
              <a:t>)</a:t>
            </a:r>
          </a:p>
          <a:p>
            <a:pPr lvl="1"/>
            <a:r>
              <a:rPr lang="en-GB" sz="2200" dirty="0" err="1"/>
              <a:t>Northwind_C</a:t>
            </a:r>
            <a:r>
              <a:rPr lang="en-GB" sz="2200" dirty="0"/>
              <a:t> (</a:t>
            </a:r>
            <a:r>
              <a:rPr lang="en-GB" sz="2200" i="1" dirty="0"/>
              <a:t>SQL user types plus some </a:t>
            </a:r>
            <a:r>
              <a:rPr lang="en-GB" sz="2200" i="1" dirty="0" err="1"/>
              <a:t>Javascript</a:t>
            </a:r>
            <a:r>
              <a:rPr lang="en-GB" sz="22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010B6-7CE9-5447-AED6-1D60A5CA06DF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pt-PT" dirty="0">
                <a:latin typeface="Arial"/>
              </a:rPr>
              <a:t>“</a:t>
            </a:r>
            <a:r>
              <a:rPr lang="pt-PT" dirty="0" err="1"/>
              <a:t>Northwind</a:t>
            </a:r>
            <a:r>
              <a:rPr lang="ja-JP" altLang="pt-PT" dirty="0">
                <a:latin typeface="Arial"/>
              </a:rPr>
              <a:t>”</a:t>
            </a:r>
            <a:r>
              <a:rPr lang="pt-PT" dirty="0"/>
              <a:t> </a:t>
            </a:r>
            <a:r>
              <a:rPr lang="pt-PT" dirty="0" err="1"/>
              <a:t>database</a:t>
            </a:r>
            <a:endParaRPr lang="en-GB" dirty="0"/>
          </a:p>
        </p:txBody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05" name="Picture 1029" descr="north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24608"/>
            <a:ext cx="8740499" cy="48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980A9-C090-FB46-AB16-EE65016837AE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GB" sz="3200" dirty="0"/>
              <a:t>S</a:t>
            </a:r>
            <a:r>
              <a:rPr lang="en-GB" sz="3200" dirty="0" smtClean="0"/>
              <a:t>ingle </a:t>
            </a:r>
            <a:r>
              <a:rPr lang="en-GB" sz="3200" dirty="0"/>
              <a:t>click: </a:t>
            </a:r>
            <a:r>
              <a:rPr lang="en-GB" sz="3200" dirty="0" smtClean="0"/>
              <a:t>"</a:t>
            </a:r>
            <a:r>
              <a:rPr lang="en-GB" sz="3200" dirty="0"/>
              <a:t>vanilla" WAM app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724275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16832"/>
            <a:ext cx="2555875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060848"/>
            <a:ext cx="3919537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089A79-1513-6643-888D-E512640FE3EA}" type="slidenum">
              <a:rPr lang="en-US"/>
              <a:pPr/>
              <a:t>14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GB" sz="3200" dirty="0" err="1"/>
              <a:t>Northwind_B</a:t>
            </a:r>
            <a:r>
              <a:rPr lang="en-GB" sz="3200" dirty="0"/>
              <a:t>, </a:t>
            </a:r>
            <a:r>
              <a:rPr lang="en-GB" sz="3200" dirty="0" smtClean="0"/>
              <a:t>an </a:t>
            </a:r>
            <a:r>
              <a:rPr lang="en-GB" sz="3200" dirty="0" smtClean="0"/>
              <a:t>hour later</a:t>
            </a:r>
            <a:endParaRPr lang="en-GB" sz="3200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397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046413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41960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51599-C2B0-1446-9F33-421C8D64F2D8}" type="slidenum">
              <a:rPr lang="en-US"/>
              <a:pPr/>
              <a:t>15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About the WAMmodel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600" dirty="0" err="1"/>
              <a:t>Northwind</a:t>
            </a:r>
            <a:r>
              <a:rPr lang="pt-PT" sz="2600" dirty="0"/>
              <a:t>-&gt;</a:t>
            </a:r>
            <a:r>
              <a:rPr lang="pt-PT" sz="2600" dirty="0" err="1"/>
              <a:t>Northwind_B</a:t>
            </a:r>
            <a:r>
              <a:rPr lang="pt-PT" sz="2600" dirty="0"/>
              <a:t>: no </a:t>
            </a:r>
            <a:r>
              <a:rPr lang="pt-PT" sz="2600" dirty="0" err="1"/>
              <a:t>code</a:t>
            </a:r>
            <a:endParaRPr lang="pt-PT" sz="2600" dirty="0"/>
          </a:p>
          <a:p>
            <a:pPr lvl="1">
              <a:lnSpc>
                <a:spcPct val="90000"/>
              </a:lnSpc>
            </a:pPr>
            <a:r>
              <a:rPr lang="pt-PT" sz="2200" dirty="0" err="1"/>
              <a:t>just</a:t>
            </a:r>
            <a:r>
              <a:rPr lang="pt-PT" sz="2200" dirty="0"/>
              <a:t> </a:t>
            </a:r>
            <a:r>
              <a:rPr lang="pt-PT" sz="2200" b="1" dirty="0" err="1"/>
              <a:t>WAMmodel</a:t>
            </a:r>
            <a:r>
              <a:rPr lang="pt-PT" sz="2200" dirty="0"/>
              <a:t> </a:t>
            </a:r>
            <a:r>
              <a:rPr lang="pt-PT" sz="2200" dirty="0" err="1"/>
              <a:t>editing</a:t>
            </a:r>
            <a:r>
              <a:rPr lang="pt-PT" sz="2200" dirty="0"/>
              <a:t> (</a:t>
            </a:r>
            <a:r>
              <a:rPr lang="pt-PT" sz="2200" i="1" dirty="0"/>
              <a:t>can </a:t>
            </a:r>
            <a:r>
              <a:rPr lang="pt-PT" sz="2200" i="1" dirty="0" err="1"/>
              <a:t>be</a:t>
            </a:r>
            <a:r>
              <a:rPr lang="pt-PT" sz="2200" i="1" dirty="0"/>
              <a:t> </a:t>
            </a:r>
            <a:r>
              <a:rPr lang="pt-PT" sz="2200" i="1" dirty="0" err="1"/>
              <a:t>done</a:t>
            </a:r>
            <a:r>
              <a:rPr lang="pt-PT" sz="2200" i="1" dirty="0"/>
              <a:t> </a:t>
            </a:r>
            <a:r>
              <a:rPr lang="pt-PT" sz="2200" i="1" dirty="0" err="1"/>
              <a:t>over</a:t>
            </a:r>
            <a:r>
              <a:rPr lang="pt-PT" sz="2200" i="1" dirty="0"/>
              <a:t> </a:t>
            </a:r>
            <a:r>
              <a:rPr lang="pt-PT" sz="2200" i="1" dirty="0" err="1"/>
              <a:t>the</a:t>
            </a:r>
            <a:r>
              <a:rPr lang="pt-PT" sz="2200" i="1" dirty="0"/>
              <a:t> </a:t>
            </a:r>
            <a:r>
              <a:rPr lang="pt-PT" sz="2200" i="1" dirty="0" err="1"/>
              <a:t>web</a:t>
            </a:r>
            <a:r>
              <a:rPr lang="pt-PT" sz="2200" dirty="0"/>
              <a:t>)</a:t>
            </a:r>
          </a:p>
          <a:p>
            <a:pPr>
              <a:lnSpc>
                <a:spcPct val="90000"/>
              </a:lnSpc>
            </a:pP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b="1" u="sng" dirty="0" err="1"/>
              <a:t>WAMmodel</a:t>
            </a:r>
            <a:r>
              <a:rPr lang="pt-PT" sz="2600" dirty="0"/>
              <a:t> </a:t>
            </a:r>
            <a:r>
              <a:rPr lang="pt-PT" sz="2600" dirty="0" err="1"/>
              <a:t>is</a:t>
            </a:r>
            <a:r>
              <a:rPr lang="pt-PT" sz="2600" dirty="0"/>
              <a:t> </a:t>
            </a:r>
            <a:r>
              <a:rPr lang="pt-PT" sz="2600" dirty="0" err="1"/>
              <a:t>information</a:t>
            </a:r>
            <a:r>
              <a:rPr lang="pt-PT" sz="2600" dirty="0"/>
              <a:t> </a:t>
            </a:r>
            <a:r>
              <a:rPr lang="pt-PT" sz="2600" dirty="0" err="1"/>
              <a:t>added</a:t>
            </a:r>
            <a:r>
              <a:rPr lang="pt-PT" sz="2600" dirty="0"/>
              <a:t> to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database</a:t>
            </a:r>
            <a:r>
              <a:rPr lang="pt-PT" sz="2600" dirty="0"/>
              <a:t> </a:t>
            </a:r>
            <a:r>
              <a:rPr lang="pt-PT" sz="2600" dirty="0" smtClean="0"/>
              <a:t>to </a:t>
            </a:r>
            <a:r>
              <a:rPr lang="pt-PT" sz="2600" dirty="0" err="1" smtClean="0"/>
              <a:t>specify</a:t>
            </a:r>
            <a:r>
              <a:rPr lang="pt-PT" sz="2600" dirty="0" smtClean="0"/>
              <a:t> </a:t>
            </a:r>
            <a:r>
              <a:rPr lang="pt-PT" sz="2600" dirty="0"/>
              <a:t>a </a:t>
            </a:r>
            <a:r>
              <a:rPr lang="pt-PT" sz="2600" i="1" dirty="0" err="1"/>
              <a:t>reasonable</a:t>
            </a:r>
            <a:r>
              <a:rPr lang="pt-PT" sz="2600" dirty="0"/>
              <a:t> GUI: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WAM_PRESENTATION</a:t>
            </a:r>
            <a:endParaRPr lang="pt-PT" sz="2200" dirty="0"/>
          </a:p>
          <a:p>
            <a:pPr lvl="1">
              <a:lnSpc>
                <a:spcPct val="90000"/>
              </a:lnSpc>
            </a:pPr>
            <a:r>
              <a:rPr lang="pt-PT" sz="2200" dirty="0"/>
              <a:t>WAM_LIST, WAM_LIST_COLUMN</a:t>
            </a:r>
          </a:p>
          <a:p>
            <a:pPr lvl="1">
              <a:lnSpc>
                <a:spcPct val="90000"/>
              </a:lnSpc>
            </a:pPr>
            <a:r>
              <a:rPr lang="pt-PT" sz="2200" dirty="0"/>
              <a:t>WAM_LOOKUP_COLUMN</a:t>
            </a:r>
          </a:p>
          <a:p>
            <a:pPr lvl="1">
              <a:lnSpc>
                <a:spcPct val="90000"/>
              </a:lnSpc>
            </a:pPr>
            <a:r>
              <a:rPr lang="pt-PT" sz="2200" dirty="0"/>
              <a:t>WAM_PROCEDURE_CALL</a:t>
            </a:r>
          </a:p>
          <a:p>
            <a:pPr lvl="1">
              <a:lnSpc>
                <a:spcPct val="90000"/>
              </a:lnSpc>
            </a:pPr>
            <a:r>
              <a:rPr lang="pt-PT" sz="2200" dirty="0"/>
              <a:t>..</a:t>
            </a:r>
            <a:r>
              <a:rPr lang="pt-PT" sz="2200" dirty="0" smtClean="0"/>
              <a:t>.a </a:t>
            </a:r>
            <a:r>
              <a:rPr lang="pt-PT" sz="2200" dirty="0" err="1" smtClean="0"/>
              <a:t>few</a:t>
            </a:r>
            <a:r>
              <a:rPr lang="pt-PT" sz="2200" dirty="0" smtClean="0"/>
              <a:t> more SQL </a:t>
            </a:r>
            <a:r>
              <a:rPr lang="pt-PT" sz="2200" dirty="0" err="1" smtClean="0"/>
              <a:t>tables</a:t>
            </a:r>
            <a:endParaRPr lang="pt-PT" sz="2200" dirty="0"/>
          </a:p>
          <a:p>
            <a:pPr>
              <a:lnSpc>
                <a:spcPct val="90000"/>
              </a:lnSpc>
            </a:pPr>
            <a:r>
              <a:rPr lang="pt-PT" sz="2600" i="1" dirty="0" err="1"/>
              <a:t>Strongly</a:t>
            </a:r>
            <a:r>
              <a:rPr lang="pt-PT" sz="2600" i="1" dirty="0"/>
              <a:t> </a:t>
            </a:r>
            <a:r>
              <a:rPr lang="pt-PT" sz="2600" i="1" dirty="0" err="1"/>
              <a:t>tied</a:t>
            </a:r>
            <a:r>
              <a:rPr lang="pt-PT" sz="2600" i="1" dirty="0"/>
              <a:t> to </a:t>
            </a:r>
            <a:r>
              <a:rPr lang="pt-PT" sz="2600" i="1" dirty="0" err="1"/>
              <a:t>the</a:t>
            </a:r>
            <a:r>
              <a:rPr lang="pt-PT" sz="2600" i="1" dirty="0"/>
              <a:t> </a:t>
            </a:r>
            <a:r>
              <a:rPr lang="pt-PT" sz="2600" i="1" dirty="0" err="1"/>
              <a:t>relational</a:t>
            </a:r>
            <a:r>
              <a:rPr lang="pt-PT" sz="2600" i="1" dirty="0"/>
              <a:t> meta-</a:t>
            </a:r>
            <a:r>
              <a:rPr lang="pt-PT" sz="2600" i="1" dirty="0" err="1"/>
              <a:t>model</a:t>
            </a:r>
            <a:r>
              <a:rPr lang="pt-PT" sz="2600" i="1" dirty="0"/>
              <a:t>, </a:t>
            </a:r>
            <a:r>
              <a:rPr lang="pt-PT" sz="2600" i="1" dirty="0" err="1"/>
              <a:t>but</a:t>
            </a:r>
            <a:r>
              <a:rPr lang="pt-PT" sz="2600" i="1" dirty="0"/>
              <a:t> non-</a:t>
            </a:r>
            <a:r>
              <a:rPr lang="pt-PT" sz="2600" i="1" dirty="0" err="1" smtClean="0"/>
              <a:t>redundant</a:t>
            </a:r>
            <a:r>
              <a:rPr lang="pt-PT" sz="2600" i="1" dirty="0" smtClean="0"/>
              <a:t> (DRY!)</a:t>
            </a:r>
            <a:endParaRPr lang="en-GB" sz="2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FF6E39-5162-A04D-823A-4CAB22DB40E9}" type="slidenum">
              <a:rPr lang="en-US"/>
              <a:pPr/>
              <a:t>16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Editing the WAMmodel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28800"/>
            <a:ext cx="7776864" cy="4495800"/>
          </a:xfrm>
        </p:spPr>
        <p:txBody>
          <a:bodyPr/>
          <a:lstStyle/>
          <a:p>
            <a:r>
              <a:rPr lang="pt-PT" sz="2600" dirty="0" err="1"/>
              <a:t>With</a:t>
            </a:r>
            <a:r>
              <a:rPr lang="pt-PT" sz="2600" dirty="0"/>
              <a:t> SQL </a:t>
            </a:r>
            <a:r>
              <a:rPr lang="pt-PT" sz="2600" dirty="0" err="1"/>
              <a:t>client</a:t>
            </a:r>
            <a:r>
              <a:rPr lang="pt-PT" sz="2600" dirty="0"/>
              <a:t> </a:t>
            </a:r>
            <a:r>
              <a:rPr lang="pt-PT" sz="2600" dirty="0" err="1"/>
              <a:t>tools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scripts, </a:t>
            </a:r>
            <a:r>
              <a:rPr lang="pt-PT" sz="2600" dirty="0" err="1"/>
              <a:t>or</a:t>
            </a:r>
            <a:r>
              <a:rPr lang="pt-PT" sz="2600" dirty="0"/>
              <a:t>...</a:t>
            </a:r>
          </a:p>
          <a:p>
            <a:r>
              <a:rPr lang="pt-PT" sz="2600" dirty="0" err="1"/>
              <a:t>WAMAdmin</a:t>
            </a:r>
            <a:endParaRPr lang="pt-PT" sz="2600" dirty="0"/>
          </a:p>
          <a:p>
            <a:pPr lvl="1"/>
            <a:r>
              <a:rPr lang="pt-PT" sz="2200" dirty="0"/>
              <a:t>A WAM </a:t>
            </a:r>
            <a:r>
              <a:rPr lang="pt-PT" sz="2200" dirty="0" err="1" smtClean="0"/>
              <a:t>utility</a:t>
            </a:r>
            <a:r>
              <a:rPr lang="pt-PT" sz="2200" dirty="0" smtClean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available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 smtClean="0">
                <a:sym typeface="Wingdings" charset="0"/>
              </a:rPr>
              <a:t>in</a:t>
            </a:r>
            <a:r>
              <a:rPr lang="pt-PT" sz="2200" dirty="0" smtClean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all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user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apps</a:t>
            </a:r>
            <a:endParaRPr lang="pt-PT" sz="2200" dirty="0">
              <a:sym typeface="Wingdings" charset="0"/>
            </a:endParaRPr>
          </a:p>
          <a:p>
            <a:pPr lvl="1"/>
            <a:r>
              <a:rPr lang="pt-PT" sz="2200" dirty="0">
                <a:sym typeface="Wingdings" charset="0"/>
              </a:rPr>
              <a:t>Standard </a:t>
            </a:r>
            <a:r>
              <a:rPr lang="pt-PT" sz="2200" dirty="0" err="1">
                <a:sym typeface="Wingdings" charset="0"/>
              </a:rPr>
              <a:t>lists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and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rows</a:t>
            </a:r>
            <a:r>
              <a:rPr lang="pt-PT" sz="2200" dirty="0">
                <a:sym typeface="Wingdings" charset="0"/>
              </a:rPr>
              <a:t> for </a:t>
            </a:r>
            <a:r>
              <a:rPr lang="pt-PT" sz="2200" dirty="0" err="1">
                <a:sym typeface="Wingdings" charset="0"/>
              </a:rPr>
              <a:t>all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WAMmodel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tables</a:t>
            </a:r>
            <a:endParaRPr lang="pt-PT" sz="2200" dirty="0">
              <a:sym typeface="Wingdings" charset="0"/>
            </a:endParaRPr>
          </a:p>
          <a:p>
            <a:pPr lvl="1"/>
            <a:r>
              <a:rPr lang="pt-PT" sz="2200" dirty="0">
                <a:sym typeface="Wingdings" charset="0"/>
              </a:rPr>
              <a:t>Some </a:t>
            </a:r>
            <a:r>
              <a:rPr lang="pt-PT" sz="2200" dirty="0" err="1">
                <a:sym typeface="Wingdings" charset="0"/>
              </a:rPr>
              <a:t>utilities</a:t>
            </a:r>
            <a:endParaRPr lang="pt-PT" sz="2200" dirty="0">
              <a:sym typeface="Wingdings" charset="0"/>
            </a:endParaRPr>
          </a:p>
          <a:p>
            <a:pPr lvl="2"/>
            <a:r>
              <a:rPr lang="pt-PT" sz="2000" dirty="0" err="1">
                <a:sym typeface="Wingdings" charset="0"/>
              </a:rPr>
              <a:t>WAMmodel</a:t>
            </a:r>
            <a:r>
              <a:rPr lang="pt-PT" sz="2000" dirty="0">
                <a:sym typeface="Wingdings" charset="0"/>
              </a:rPr>
              <a:t>/DB </a:t>
            </a:r>
            <a:r>
              <a:rPr lang="pt-PT" sz="2000" dirty="0" err="1">
                <a:sym typeface="Wingdings" charset="0"/>
              </a:rPr>
              <a:t>consistency</a:t>
            </a:r>
            <a:r>
              <a:rPr lang="pt-PT" sz="2000" dirty="0">
                <a:sym typeface="Wingdings" charset="0"/>
              </a:rPr>
              <a:t> </a:t>
            </a:r>
            <a:r>
              <a:rPr lang="pt-PT" sz="2000" dirty="0" err="1">
                <a:sym typeface="Wingdings" charset="0"/>
              </a:rPr>
              <a:t>checking</a:t>
            </a:r>
            <a:r>
              <a:rPr lang="pt-PT" sz="2000" dirty="0">
                <a:sym typeface="Wingdings" charset="0"/>
              </a:rPr>
              <a:t>, DB </a:t>
            </a:r>
            <a:r>
              <a:rPr lang="pt-PT" sz="2000" dirty="0" err="1">
                <a:sym typeface="Wingdings" charset="0"/>
              </a:rPr>
              <a:t>dependency</a:t>
            </a:r>
            <a:r>
              <a:rPr lang="pt-PT" sz="2000" dirty="0">
                <a:sym typeface="Wingdings" charset="0"/>
              </a:rPr>
              <a:t> extractor, </a:t>
            </a:r>
            <a:r>
              <a:rPr lang="pt-PT" sz="2000" dirty="0" err="1" smtClean="0">
                <a:sym typeface="Wingdings" charset="0"/>
              </a:rPr>
              <a:t>Documenter</a:t>
            </a:r>
            <a:r>
              <a:rPr lang="pt-PT" sz="2000" dirty="0" smtClean="0">
                <a:sym typeface="Wingdings" charset="0"/>
              </a:rPr>
              <a:t>, etc</a:t>
            </a:r>
            <a:r>
              <a:rPr lang="pt-PT" sz="2000" dirty="0">
                <a:sym typeface="Wingdings" charset="0"/>
              </a:rPr>
              <a:t>.</a:t>
            </a:r>
          </a:p>
          <a:p>
            <a:pPr lvl="1"/>
            <a:r>
              <a:rPr lang="pt-PT" sz="2200" dirty="0" err="1">
                <a:sym typeface="Wingdings" charset="0"/>
              </a:rPr>
              <a:t>Complemented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by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runtime</a:t>
            </a:r>
            <a:r>
              <a:rPr lang="pt-PT" sz="2200" dirty="0">
                <a:sym typeface="Wingdings" charset="0"/>
              </a:rPr>
              <a:t> </a:t>
            </a:r>
            <a:r>
              <a:rPr lang="ja-JP" altLang="pt-PT" sz="2200" dirty="0">
                <a:latin typeface="Arial"/>
                <a:sym typeface="Wingdings" charset="0"/>
              </a:rPr>
              <a:t>“</a:t>
            </a:r>
            <a:r>
              <a:rPr lang="pt-PT" sz="2200" dirty="0" err="1">
                <a:sym typeface="Wingdings" charset="0"/>
              </a:rPr>
              <a:t>edition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mode</a:t>
            </a:r>
            <a:r>
              <a:rPr lang="ja-JP" altLang="pt-PT" sz="2200" dirty="0">
                <a:latin typeface="Arial"/>
                <a:sym typeface="Wingdings" charset="0"/>
              </a:rPr>
              <a:t>”</a:t>
            </a:r>
            <a:r>
              <a:rPr lang="pt-PT" sz="2200" dirty="0">
                <a:sym typeface="Wingdings" charset="0"/>
              </a:rPr>
              <a:t>, </a:t>
            </a:r>
            <a:r>
              <a:rPr lang="pt-PT" sz="2200" dirty="0" err="1">
                <a:sym typeface="Wingdings" charset="0"/>
              </a:rPr>
              <a:t>adequate</a:t>
            </a:r>
            <a:r>
              <a:rPr lang="pt-PT" sz="2200" dirty="0">
                <a:sym typeface="Wingdings" charset="0"/>
              </a:rPr>
              <a:t> for </a:t>
            </a:r>
            <a:r>
              <a:rPr lang="pt-PT" sz="2200" dirty="0" err="1">
                <a:sym typeface="Wingdings" charset="0"/>
              </a:rPr>
              <a:t>administrators</a:t>
            </a:r>
            <a:r>
              <a:rPr lang="pt-PT" sz="2200" dirty="0">
                <a:sym typeface="Wingdings" charset="0"/>
              </a:rPr>
              <a:t>/</a:t>
            </a:r>
            <a:r>
              <a:rPr lang="pt-PT" sz="2200" dirty="0" err="1">
                <a:sym typeface="Wingdings" charset="0"/>
              </a:rPr>
              <a:t>power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users</a:t>
            </a:r>
            <a:endParaRPr lang="pt-PT" sz="2200" dirty="0">
              <a:sym typeface="Wingdings" charset="0"/>
            </a:endParaRPr>
          </a:p>
          <a:p>
            <a:pPr lvl="1"/>
            <a:r>
              <a:rPr lang="pt-PT" sz="2200" dirty="0">
                <a:sym typeface="Wingdings" charset="0"/>
              </a:rPr>
              <a:t>Can </a:t>
            </a:r>
            <a:r>
              <a:rPr lang="pt-PT" sz="2200" dirty="0" err="1">
                <a:sym typeface="Wingdings" charset="0"/>
              </a:rPr>
              <a:t>be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tried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on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examples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at</a:t>
            </a:r>
            <a:r>
              <a:rPr lang="pt-PT" sz="2200" dirty="0">
                <a:sym typeface="Wingdings" charset="0"/>
              </a:rPr>
              <a:t> </a:t>
            </a:r>
            <a:r>
              <a:rPr lang="pt-PT" sz="2200" dirty="0" err="1">
                <a:sym typeface="Wingdings" charset="0"/>
              </a:rPr>
              <a:t>http</a:t>
            </a:r>
            <a:r>
              <a:rPr lang="pt-PT" sz="2200" dirty="0">
                <a:sym typeface="Wingdings" charset="0"/>
              </a:rPr>
              <a:t>://</a:t>
            </a:r>
            <a:r>
              <a:rPr lang="pt-PT" sz="2200" dirty="0" err="1">
                <a:sym typeface="Wingdings" charset="0"/>
              </a:rPr>
              <a:t>showroom.declarativa.com</a:t>
            </a:r>
            <a:endParaRPr lang="en-GB" sz="2200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2057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8D4F6-AE20-A744-95D2-F87B377687BD}" type="slidenum">
              <a:rPr lang="en-US"/>
              <a:pPr/>
              <a:t>17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064" y="304800"/>
            <a:ext cx="7818368" cy="603920"/>
          </a:xfrm>
        </p:spPr>
        <p:txBody>
          <a:bodyPr/>
          <a:lstStyle/>
          <a:p>
            <a:r>
              <a:rPr lang="pt-PT" dirty="0" err="1"/>
              <a:t>Editing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 smtClean="0"/>
              <a:t>WAMmodel</a:t>
            </a:r>
            <a:endParaRPr lang="pt-PT" dirty="0"/>
          </a:p>
        </p:txBody>
      </p:sp>
      <p:pic>
        <p:nvPicPr>
          <p:cNvPr id="90118" name="Picture 6" descr="defau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964064"/>
            <a:ext cx="7185992" cy="58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40E63-62F7-404F-BF2F-FB3A7770224F}" type="slidenum">
              <a:rPr lang="en-US"/>
              <a:pPr/>
              <a:t>18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83568"/>
          </a:xfrm>
        </p:spPr>
        <p:txBody>
          <a:bodyPr/>
          <a:lstStyle/>
          <a:p>
            <a:r>
              <a:rPr lang="pt-PT"/>
              <a:t>Editing a WAMmodel tuple</a:t>
            </a:r>
            <a:endParaRPr lang="en-GB"/>
          </a:p>
        </p:txBody>
      </p:sp>
      <p:pic>
        <p:nvPicPr>
          <p:cNvPr id="93189" name="Picture 5" descr="defau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40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27DB-0486-CF46-AC0E-43E4EFC2D3B1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 </a:t>
            </a:r>
            <a:r>
              <a:rPr lang="pt-PT" dirty="0"/>
              <a:t>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 smtClean="0">
                <a:solidFill>
                  <a:srgbClr val="FF8000"/>
                </a:solidFill>
              </a:rPr>
              <a:t>apps</a:t>
            </a:r>
            <a:r>
              <a:rPr lang="pt-PT" i="1" dirty="0" smtClean="0">
                <a:solidFill>
                  <a:srgbClr val="FF8000"/>
                </a:solidFill>
              </a:rPr>
              <a:t>: a </a:t>
            </a:r>
            <a:r>
              <a:rPr lang="pt-PT" i="1" dirty="0" err="1" smtClean="0">
                <a:solidFill>
                  <a:srgbClr val="FF8000"/>
                </a:solidFill>
              </a:rPr>
              <a:t>different</a:t>
            </a:r>
            <a:r>
              <a:rPr lang="pt-PT" i="1" dirty="0" smtClean="0">
                <a:solidFill>
                  <a:srgbClr val="FF8000"/>
                </a:solidFill>
              </a:rPr>
              <a:t> perspective </a:t>
            </a:r>
            <a:r>
              <a:rPr lang="pt-PT" i="1" dirty="0" err="1" smtClean="0">
                <a:solidFill>
                  <a:srgbClr val="FF8000"/>
                </a:solidFill>
              </a:rPr>
              <a:t>on</a:t>
            </a:r>
            <a:r>
              <a:rPr lang="pt-PT" i="1" dirty="0" smtClean="0">
                <a:solidFill>
                  <a:srgbClr val="FF8000"/>
                </a:solidFill>
              </a:rPr>
              <a:t> DRY</a:t>
            </a:r>
          </a:p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 smtClean="0">
                <a:solidFill>
                  <a:srgbClr val="FF8000"/>
                </a:solidFill>
              </a:rPr>
              <a:t>Application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Maker</a:t>
            </a:r>
            <a:endParaRPr lang="pt-PT" i="1" dirty="0" smtClean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 smtClean="0">
                <a:solidFill>
                  <a:srgbClr val="FF8000"/>
                </a:solidFill>
              </a:rPr>
              <a:t>Architecture</a:t>
            </a:r>
            <a:endParaRPr lang="pt-PT" i="1" dirty="0" smtClean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>
                <a:solidFill>
                  <a:srgbClr val="FF8000"/>
                </a:solidFill>
              </a:rPr>
              <a:t>T</a:t>
            </a:r>
            <a:r>
              <a:rPr lang="pt-PT" i="1" dirty="0" err="1" smtClean="0">
                <a:solidFill>
                  <a:srgbClr val="FF8000"/>
                </a:solidFill>
              </a:rPr>
              <a:t>he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database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is</a:t>
            </a:r>
            <a:r>
              <a:rPr lang="pt-PT" i="1" dirty="0" smtClean="0">
                <a:solidFill>
                  <a:srgbClr val="FF8000"/>
                </a:solidFill>
              </a:rPr>
              <a:t> (</a:t>
            </a:r>
            <a:r>
              <a:rPr lang="pt-PT" i="1" dirty="0" err="1" smtClean="0">
                <a:solidFill>
                  <a:srgbClr val="FF8000"/>
                </a:solidFill>
              </a:rPr>
              <a:t>almost</a:t>
            </a:r>
            <a:r>
              <a:rPr lang="pt-PT" i="1" dirty="0" smtClean="0">
                <a:solidFill>
                  <a:srgbClr val="FF8000"/>
                </a:solidFill>
              </a:rPr>
              <a:t>) </a:t>
            </a:r>
            <a:r>
              <a:rPr lang="pt-PT" i="1" dirty="0" err="1" smtClean="0">
                <a:solidFill>
                  <a:srgbClr val="FF8000"/>
                </a:solidFill>
              </a:rPr>
              <a:t>the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app</a:t>
            </a:r>
            <a:endParaRPr lang="pt-PT" i="1" dirty="0" smtClean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Meta</a:t>
            </a:r>
            <a:r>
              <a:rPr lang="pt-PT" i="1" dirty="0">
                <a:solidFill>
                  <a:srgbClr val="FF8000"/>
                </a:solidFill>
              </a:rPr>
              <a:t>-</a:t>
            </a:r>
            <a:r>
              <a:rPr lang="pt-PT" i="1" dirty="0" err="1">
                <a:solidFill>
                  <a:srgbClr val="FF8000"/>
                </a:solidFill>
              </a:rPr>
              <a:t>model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editing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with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WAMAdmin</a:t>
            </a:r>
            <a:endParaRPr lang="pt-PT" i="1" dirty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dirty="0" err="1"/>
              <a:t>What</a:t>
            </a:r>
            <a:r>
              <a:rPr lang="pt-PT" dirty="0"/>
              <a:t> can WAM do for me?</a:t>
            </a:r>
          </a:p>
          <a:p>
            <a:pPr lvl="1">
              <a:lnSpc>
                <a:spcPct val="90000"/>
              </a:lnSpc>
            </a:pPr>
            <a:r>
              <a:rPr lang="pt-PT" dirty="0" err="1" smtClean="0"/>
              <a:t>Beyond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coding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err="1" smtClean="0"/>
              <a:t>Conclusion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announcement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87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27DB-0486-CF46-AC0E-43E4EFC2D3B1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 </a:t>
            </a:r>
            <a:r>
              <a:rPr lang="pt-PT" dirty="0"/>
              <a:t>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dirty="0" smtClean="0"/>
              <a:t>Web </a:t>
            </a:r>
            <a:r>
              <a:rPr lang="pt-PT" dirty="0" err="1" smtClean="0"/>
              <a:t>apps</a:t>
            </a:r>
            <a:r>
              <a:rPr lang="pt-PT" dirty="0" smtClean="0"/>
              <a:t>: a </a:t>
            </a:r>
            <a:r>
              <a:rPr lang="pt-PT" dirty="0" err="1" smtClean="0"/>
              <a:t>different</a:t>
            </a:r>
            <a:r>
              <a:rPr lang="pt-PT" dirty="0" smtClean="0"/>
              <a:t> perspective </a:t>
            </a:r>
            <a:r>
              <a:rPr lang="pt-PT" dirty="0" err="1" smtClean="0"/>
              <a:t>on</a:t>
            </a:r>
            <a:r>
              <a:rPr lang="pt-PT" dirty="0" smtClean="0"/>
              <a:t> DRY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smtClean="0"/>
              <a:t>Web </a:t>
            </a:r>
            <a:r>
              <a:rPr lang="pt-PT" dirty="0" err="1"/>
              <a:t>Application</a:t>
            </a:r>
            <a:r>
              <a:rPr lang="pt-PT" dirty="0"/>
              <a:t> </a:t>
            </a:r>
            <a:r>
              <a:rPr lang="pt-PT" dirty="0" err="1"/>
              <a:t>Maker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 err="1" smtClean="0"/>
              <a:t>Architecture</a:t>
            </a:r>
            <a:endParaRPr lang="pt-PT" dirty="0" smtClean="0"/>
          </a:p>
          <a:p>
            <a:pPr lvl="1">
              <a:lnSpc>
                <a:spcPct val="90000"/>
              </a:lnSpc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database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(</a:t>
            </a:r>
            <a:r>
              <a:rPr lang="pt-PT" dirty="0" err="1" smtClean="0"/>
              <a:t>almost</a:t>
            </a:r>
            <a:r>
              <a:rPr lang="pt-PT" dirty="0" smtClean="0"/>
              <a:t>)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app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/>
              <a:t>Meta-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editing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WAMAdmin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 err="1"/>
              <a:t>What</a:t>
            </a:r>
            <a:r>
              <a:rPr lang="pt-PT" dirty="0"/>
              <a:t> can WAM do for me?</a:t>
            </a:r>
          </a:p>
          <a:p>
            <a:pPr lvl="1">
              <a:lnSpc>
                <a:spcPct val="90000"/>
              </a:lnSpc>
            </a:pPr>
            <a:r>
              <a:rPr lang="pt-PT" dirty="0" err="1" smtClean="0"/>
              <a:t>Beyond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coding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err="1" smtClean="0"/>
              <a:t>Conclusion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announcement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28-Apr-2011 Copyright Declarativa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310945-2A40-E345-A809-F59916635F4B}" type="slidenum">
              <a:rPr lang="en-US"/>
              <a:pPr/>
              <a:t>20</a:t>
            </a:fld>
            <a:endParaRPr lang="en-US"/>
          </a:p>
        </p:txBody>
      </p:sp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457200"/>
            <a:ext cx="8496944" cy="1027584"/>
          </a:xfrm>
        </p:spPr>
        <p:txBody>
          <a:bodyPr/>
          <a:lstStyle/>
          <a:p>
            <a:r>
              <a:rPr lang="pt-PT" sz="3600" dirty="0" err="1" smtClean="0"/>
              <a:t>Automated</a:t>
            </a:r>
            <a:r>
              <a:rPr lang="pt-PT" sz="3600" dirty="0" smtClean="0"/>
              <a:t> </a:t>
            </a:r>
            <a:r>
              <a:rPr lang="pt-PT" sz="3600" dirty="0" err="1"/>
              <a:t>web</a:t>
            </a:r>
            <a:r>
              <a:rPr lang="pt-PT" sz="3600" dirty="0"/>
              <a:t> </a:t>
            </a:r>
            <a:r>
              <a:rPr lang="pt-PT" sz="3600" dirty="0" err="1"/>
              <a:t>fragment</a:t>
            </a:r>
            <a:r>
              <a:rPr lang="pt-PT" sz="3600" dirty="0"/>
              <a:t> </a:t>
            </a:r>
            <a:r>
              <a:rPr lang="pt-PT" sz="3600" dirty="0" err="1"/>
              <a:t>factory</a:t>
            </a:r>
            <a:r>
              <a:rPr lang="pt-PT" sz="3600" dirty="0"/>
              <a:t> for...</a:t>
            </a:r>
            <a:endParaRPr lang="en-GB" sz="3600" dirty="0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2146" y="1700808"/>
            <a:ext cx="8468326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600" dirty="0" err="1"/>
              <a:t>Application</a:t>
            </a:r>
            <a:r>
              <a:rPr lang="pt-PT" sz="2600" dirty="0"/>
              <a:t> </a:t>
            </a:r>
            <a:r>
              <a:rPr lang="pt-PT" sz="2600" dirty="0" err="1"/>
              <a:t>entry</a:t>
            </a:r>
            <a:r>
              <a:rPr lang="pt-PT" sz="2600" dirty="0"/>
              <a:t> </a:t>
            </a:r>
            <a:r>
              <a:rPr lang="pt-PT" sz="2600" dirty="0" err="1"/>
              <a:t>pages</a:t>
            </a:r>
            <a:endParaRPr lang="pt-PT" sz="2600" dirty="0"/>
          </a:p>
          <a:p>
            <a:pPr>
              <a:lnSpc>
                <a:spcPct val="90000"/>
              </a:lnSpc>
            </a:pPr>
            <a:r>
              <a:rPr lang="pt-PT" sz="2600" dirty="0"/>
              <a:t>(Regular) </a:t>
            </a:r>
            <a:r>
              <a:rPr lang="pt-PT" sz="2600" dirty="0" err="1"/>
              <a:t>Lists</a:t>
            </a:r>
            <a:r>
              <a:rPr lang="pt-PT" sz="2600" dirty="0"/>
              <a:t>, </a:t>
            </a:r>
            <a:r>
              <a:rPr lang="pt-PT" sz="2600" dirty="0" err="1"/>
              <a:t>List</a:t>
            </a:r>
            <a:r>
              <a:rPr lang="pt-PT" sz="2600" dirty="0"/>
              <a:t> </a:t>
            </a:r>
            <a:r>
              <a:rPr lang="pt-PT" sz="2600" dirty="0" err="1"/>
              <a:t>columns</a:t>
            </a:r>
            <a:endParaRPr lang="pt-PT" sz="2600" dirty="0"/>
          </a:p>
          <a:p>
            <a:pPr>
              <a:lnSpc>
                <a:spcPct val="90000"/>
              </a:lnSpc>
            </a:pPr>
            <a:r>
              <a:rPr lang="pt-PT" sz="2600" dirty="0" err="1"/>
              <a:t>Detail</a:t>
            </a:r>
            <a:r>
              <a:rPr lang="pt-PT" sz="2600" dirty="0"/>
              <a:t> </a:t>
            </a:r>
            <a:r>
              <a:rPr lang="pt-PT" sz="2600" dirty="0" err="1"/>
              <a:t>lists</a:t>
            </a:r>
            <a:endParaRPr lang="pt-PT" sz="2600" dirty="0"/>
          </a:p>
          <a:p>
            <a:pPr lvl="1">
              <a:lnSpc>
                <a:spcPct val="90000"/>
              </a:lnSpc>
            </a:pPr>
            <a:r>
              <a:rPr lang="pt-PT" sz="2200" dirty="0"/>
              <a:t>Stand-</a:t>
            </a:r>
            <a:r>
              <a:rPr lang="pt-PT" sz="2200" dirty="0" err="1"/>
              <a:t>alone</a:t>
            </a:r>
            <a:endParaRPr lang="pt-PT" sz="2200" dirty="0"/>
          </a:p>
          <a:p>
            <a:pPr lvl="1">
              <a:lnSpc>
                <a:spcPct val="90000"/>
              </a:lnSpc>
            </a:pPr>
            <a:r>
              <a:rPr lang="pt-PT" sz="2200" dirty="0" err="1"/>
              <a:t>Embbeded</a:t>
            </a:r>
            <a:r>
              <a:rPr lang="pt-PT" sz="2200" dirty="0"/>
              <a:t> (</a:t>
            </a:r>
            <a:r>
              <a:rPr lang="pt-PT" sz="2200" dirty="0" err="1"/>
              <a:t>in</a:t>
            </a:r>
            <a:r>
              <a:rPr lang="pt-PT" sz="2200" dirty="0"/>
              <a:t> </a:t>
            </a:r>
            <a:r>
              <a:rPr lang="pt-PT" sz="2200" dirty="0" err="1"/>
              <a:t>master</a:t>
            </a:r>
            <a:r>
              <a:rPr lang="pt-PT" sz="2200" dirty="0"/>
              <a:t> </a:t>
            </a:r>
            <a:r>
              <a:rPr lang="pt-PT" sz="2200" dirty="0" err="1"/>
              <a:t>rows</a:t>
            </a:r>
            <a:r>
              <a:rPr lang="pt-PT" sz="2200" dirty="0"/>
              <a:t>)</a:t>
            </a:r>
          </a:p>
          <a:p>
            <a:pPr>
              <a:lnSpc>
                <a:spcPct val="90000"/>
              </a:lnSpc>
            </a:pPr>
            <a:r>
              <a:rPr lang="pt-PT" sz="2600" dirty="0" err="1"/>
              <a:t>Search</a:t>
            </a:r>
            <a:r>
              <a:rPr lang="pt-PT" sz="2600" dirty="0"/>
              <a:t> (SQL) </a:t>
            </a:r>
            <a:r>
              <a:rPr lang="pt-PT" sz="2600" dirty="0" err="1"/>
              <a:t>Criteria</a:t>
            </a:r>
            <a:endParaRPr lang="pt-PT" sz="2600" dirty="0"/>
          </a:p>
          <a:p>
            <a:pPr>
              <a:lnSpc>
                <a:spcPct val="90000"/>
              </a:lnSpc>
            </a:pPr>
            <a:r>
              <a:rPr lang="pt-PT" sz="2600" dirty="0" err="1"/>
              <a:t>Rows</a:t>
            </a:r>
            <a:r>
              <a:rPr lang="pt-PT" sz="2600" dirty="0"/>
              <a:t>, </a:t>
            </a:r>
            <a:r>
              <a:rPr lang="pt-PT" sz="2600" dirty="0" err="1"/>
              <a:t>Row</a:t>
            </a:r>
            <a:r>
              <a:rPr lang="pt-PT" sz="2600" dirty="0"/>
              <a:t> </a:t>
            </a:r>
            <a:r>
              <a:rPr lang="pt-PT" sz="2600" dirty="0" err="1"/>
              <a:t>fields</a:t>
            </a:r>
            <a:r>
              <a:rPr lang="pt-PT" sz="2600" dirty="0"/>
              <a:t>, </a:t>
            </a:r>
            <a:r>
              <a:rPr lang="pt-PT" sz="2600" dirty="0" err="1" smtClean="0"/>
              <a:t>Smart</a:t>
            </a:r>
            <a:r>
              <a:rPr lang="pt-PT" sz="2600" dirty="0" smtClean="0"/>
              <a:t> </a:t>
            </a:r>
            <a:r>
              <a:rPr lang="pt-PT" sz="2600" dirty="0" err="1" smtClean="0"/>
              <a:t>Lookup</a:t>
            </a:r>
            <a:r>
              <a:rPr lang="pt-PT" sz="2600" dirty="0" smtClean="0"/>
              <a:t> </a:t>
            </a:r>
            <a:r>
              <a:rPr lang="pt-PT" sz="2600" dirty="0" err="1"/>
              <a:t>fields</a:t>
            </a:r>
            <a:endParaRPr lang="pt-PT" sz="2600" dirty="0"/>
          </a:p>
          <a:p>
            <a:pPr>
              <a:lnSpc>
                <a:spcPct val="90000"/>
              </a:lnSpc>
            </a:pPr>
            <a:r>
              <a:rPr lang="pt-PT" sz="2600" dirty="0" err="1"/>
              <a:t>Context</a:t>
            </a:r>
            <a:r>
              <a:rPr lang="pt-PT" sz="2600" dirty="0"/>
              <a:t> </a:t>
            </a:r>
            <a:r>
              <a:rPr lang="pt-PT" sz="2600" dirty="0" err="1"/>
              <a:t>path</a:t>
            </a:r>
            <a:r>
              <a:rPr lang="pt-PT" sz="2600" dirty="0"/>
              <a:t>, </a:t>
            </a:r>
            <a:r>
              <a:rPr lang="pt-PT" sz="2600" dirty="0" err="1"/>
              <a:t>procedure</a:t>
            </a:r>
            <a:r>
              <a:rPr lang="pt-PT" sz="2600" dirty="0"/>
              <a:t> </a:t>
            </a:r>
            <a:r>
              <a:rPr lang="pt-PT" sz="2600" dirty="0" err="1"/>
              <a:t>callers</a:t>
            </a:r>
            <a:r>
              <a:rPr lang="pt-PT" sz="2600" dirty="0"/>
              <a:t>, error </a:t>
            </a:r>
            <a:r>
              <a:rPr lang="pt-PT" sz="2600" dirty="0" err="1"/>
              <a:t>reporting</a:t>
            </a:r>
            <a:endParaRPr lang="pt-PT" sz="2600" dirty="0"/>
          </a:p>
          <a:p>
            <a:pPr>
              <a:lnSpc>
                <a:spcPct val="90000"/>
              </a:lnSpc>
            </a:pPr>
            <a:r>
              <a:rPr lang="pt-PT" sz="2600" dirty="0"/>
              <a:t>Links to </a:t>
            </a:r>
            <a:r>
              <a:rPr lang="pt-PT" sz="2600" dirty="0" err="1"/>
              <a:t>external</a:t>
            </a:r>
            <a:r>
              <a:rPr lang="pt-PT" sz="2600" dirty="0"/>
              <a:t> </a:t>
            </a:r>
            <a:r>
              <a:rPr lang="pt-PT" sz="2600" dirty="0" err="1"/>
              <a:t>applications</a:t>
            </a:r>
            <a:r>
              <a:rPr lang="pt-PT" sz="2600" dirty="0"/>
              <a:t> </a:t>
            </a:r>
            <a:r>
              <a:rPr lang="pt-PT" sz="2600" dirty="0" err="1"/>
              <a:t>or</a:t>
            </a:r>
            <a:r>
              <a:rPr lang="pt-PT" sz="2600" dirty="0"/>
              <a:t> </a:t>
            </a:r>
            <a:r>
              <a:rPr lang="pt-PT" sz="2600" dirty="0" err="1" smtClean="0"/>
              <a:t>functionality</a:t>
            </a:r>
            <a:endParaRPr lang="pt-PT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B93224-2ABC-8F41-8A1F-588EB60EE178}" type="slidenum">
              <a:rPr lang="en-US"/>
              <a:pPr/>
              <a:t>21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ym typeface="Wingdings" charset="0"/>
              </a:rPr>
              <a:t>F</a:t>
            </a:r>
            <a:r>
              <a:rPr lang="pt-PT" dirty="0" err="1" smtClean="0">
                <a:sym typeface="Wingdings" charset="0"/>
              </a:rPr>
              <a:t>ragment</a:t>
            </a:r>
            <a:r>
              <a:rPr lang="pt-PT" dirty="0" smtClean="0">
                <a:sym typeface="Wingdings" charset="0"/>
              </a:rPr>
              <a:t> </a:t>
            </a:r>
            <a:r>
              <a:rPr lang="pt-PT" dirty="0" err="1">
                <a:sym typeface="Wingdings" charset="0"/>
              </a:rPr>
              <a:t>example</a:t>
            </a:r>
            <a:r>
              <a:rPr lang="pt-PT" dirty="0">
                <a:sym typeface="Wingdings" charset="0"/>
              </a:rPr>
              <a:t>: </a:t>
            </a:r>
            <a:r>
              <a:rPr lang="pt-PT" dirty="0" err="1">
                <a:sym typeface="Wingdings" charset="0"/>
              </a:rPr>
              <a:t>lookups</a:t>
            </a:r>
            <a:endParaRPr lang="pt-PT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2976563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219200" y="2743200"/>
          <a:ext cx="6384925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r:id="rId3" imgW="3191256" imgH="1143000" progId="Word.Picture.8">
                  <p:embed/>
                </p:oleObj>
              </mc:Choice>
              <mc:Fallback>
                <p:oleObj r:id="rId3" imgW="3191256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6384925" cy="2287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56C207-589A-D549-B7E9-36CE5C97086F}" type="slidenum">
              <a:rPr lang="en-US"/>
              <a:pPr/>
              <a:t>22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39552"/>
          </a:xfrm>
        </p:spPr>
        <p:txBody>
          <a:bodyPr/>
          <a:lstStyle/>
          <a:p>
            <a:r>
              <a:rPr lang="pt-PT" dirty="0" err="1"/>
              <a:t>Entry</a:t>
            </a:r>
            <a:r>
              <a:rPr lang="pt-PT" dirty="0"/>
              <a:t> </a:t>
            </a:r>
            <a:r>
              <a:rPr lang="pt-PT" dirty="0" err="1"/>
              <a:t>pages</a:t>
            </a:r>
            <a:endParaRPr lang="pt-PT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8" y="1340768"/>
            <a:ext cx="4319588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953000" y="2209800"/>
            <a:ext cx="381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A default entry page, with all lists plus direct navigation to </a:t>
            </a:r>
            <a:r>
              <a:rPr lang="ja-JP" altLang="pt-PT">
                <a:latin typeface="Arial"/>
              </a:rPr>
              <a:t>“</a:t>
            </a:r>
            <a:r>
              <a:rPr lang="pt-PT"/>
              <a:t>interesting</a:t>
            </a:r>
            <a:r>
              <a:rPr lang="ja-JP" altLang="pt-PT">
                <a:latin typeface="Arial"/>
              </a:rPr>
              <a:t>”</a:t>
            </a:r>
            <a:r>
              <a:rPr lang="pt-PT"/>
              <a:t> tables</a:t>
            </a:r>
            <a:endParaRPr lang="en-GB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105400" y="38100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Uses WAM_TABLE_GROUP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3177C-4E8D-5B4D-B3E0-158497F5E563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83568"/>
          </a:xfrm>
        </p:spPr>
        <p:txBody>
          <a:bodyPr/>
          <a:lstStyle/>
          <a:p>
            <a:r>
              <a:rPr lang="pt-PT" dirty="0"/>
              <a:t>A </a:t>
            </a:r>
            <a:r>
              <a:rPr lang="pt-PT" dirty="0" err="1"/>
              <a:t>user-configurable</a:t>
            </a:r>
            <a:r>
              <a:rPr lang="pt-PT" dirty="0"/>
              <a:t> </a:t>
            </a:r>
            <a:r>
              <a:rPr lang="pt-PT" dirty="0" err="1"/>
              <a:t>list</a:t>
            </a:r>
            <a:endParaRPr lang="en-GB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43529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876800" y="3200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029200" y="2971800"/>
            <a:ext cx="3352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/>
              <a:t>Automatic joins, both detail</a:t>
            </a:r>
            <a:r>
              <a:rPr lang="pt-PT">
                <a:sym typeface="Wingdings" charset="0"/>
              </a:rPr>
              <a:t> master and master  detail</a:t>
            </a:r>
          </a:p>
          <a:p>
            <a:pPr>
              <a:spcBef>
                <a:spcPct val="50000"/>
              </a:spcBef>
            </a:pPr>
            <a:r>
              <a:rPr lang="en-GB"/>
              <a:t>Uses and maintains WAM_LIST, WAM_LIST_COLUMN, WAM_CRITERION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BDFAE-7F22-8941-A1A5-787049C9A079}" type="slidenum">
              <a:rPr lang="en-US"/>
              <a:pPr/>
              <a:t>24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pt-PT" dirty="0" err="1"/>
              <a:t>Row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 smtClean="0"/>
              <a:t>list</a:t>
            </a:r>
            <a:r>
              <a:rPr lang="pt-PT" dirty="0" smtClean="0"/>
              <a:t> </a:t>
            </a:r>
            <a:r>
              <a:rPr lang="pt-PT" dirty="0" err="1"/>
              <a:t>and</a:t>
            </a:r>
            <a:r>
              <a:rPr lang="pt-PT" dirty="0"/>
              <a:t> 3 </a:t>
            </a:r>
            <a:r>
              <a:rPr lang="pt-PT" dirty="0" err="1"/>
              <a:t>LKs</a:t>
            </a:r>
            <a:endParaRPr lang="pt-PT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24" y="1196752"/>
            <a:ext cx="6300936" cy="564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9FE38-D115-2D45-9A94-DD81EB2A9005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pt-PT" dirty="0" err="1"/>
              <a:t>Relational</a:t>
            </a:r>
            <a:r>
              <a:rPr lang="pt-PT" dirty="0"/>
              <a:t> </a:t>
            </a:r>
            <a:r>
              <a:rPr lang="pt-PT" dirty="0" err="1" smtClean="0"/>
              <a:t>navigation</a:t>
            </a:r>
            <a:r>
              <a:rPr lang="pt-PT" dirty="0" smtClean="0"/>
              <a:t>..</a:t>
            </a:r>
            <a:r>
              <a:rPr lang="pt-PT" dirty="0" smtClean="0"/>
              <a:t>.DRY</a:t>
            </a:r>
            <a:r>
              <a:rPr lang="pt-PT" dirty="0" smtClean="0"/>
              <a:t>!</a:t>
            </a:r>
            <a:endParaRPr lang="en-GB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041400"/>
            <a:ext cx="1685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070100"/>
            <a:ext cx="1724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041400"/>
            <a:ext cx="18954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470400"/>
            <a:ext cx="2047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210050"/>
            <a:ext cx="1885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470400"/>
            <a:ext cx="1695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Line 10"/>
          <p:cNvSpPr>
            <a:spLocks noChangeShapeType="1"/>
          </p:cNvSpPr>
          <p:nvPr/>
        </p:nvSpPr>
        <p:spPr bwMode="auto">
          <a:xfrm flipH="1" flipV="1">
            <a:off x="3019425" y="2413000"/>
            <a:ext cx="22860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H="1">
            <a:off x="2905125" y="3213100"/>
            <a:ext cx="342900" cy="1257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248025" y="4927600"/>
            <a:ext cx="228600" cy="114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419725" y="50419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4962525" y="2070100"/>
            <a:ext cx="3429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27DB-0486-CF46-AC0E-43E4EFC2D3B1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 </a:t>
            </a:r>
            <a:r>
              <a:rPr lang="pt-PT" dirty="0"/>
              <a:t>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 smtClean="0">
                <a:solidFill>
                  <a:srgbClr val="FF8000"/>
                </a:solidFill>
              </a:rPr>
              <a:t>apps</a:t>
            </a:r>
            <a:r>
              <a:rPr lang="pt-PT" i="1" dirty="0" smtClean="0">
                <a:solidFill>
                  <a:srgbClr val="FF8000"/>
                </a:solidFill>
              </a:rPr>
              <a:t>: a </a:t>
            </a:r>
            <a:r>
              <a:rPr lang="pt-PT" i="1" dirty="0" err="1" smtClean="0">
                <a:solidFill>
                  <a:srgbClr val="FF8000"/>
                </a:solidFill>
              </a:rPr>
              <a:t>different</a:t>
            </a:r>
            <a:r>
              <a:rPr lang="pt-PT" i="1" dirty="0" smtClean="0">
                <a:solidFill>
                  <a:srgbClr val="FF8000"/>
                </a:solidFill>
              </a:rPr>
              <a:t> perspective </a:t>
            </a:r>
            <a:r>
              <a:rPr lang="pt-PT" i="1" dirty="0" err="1" smtClean="0">
                <a:solidFill>
                  <a:srgbClr val="FF8000"/>
                </a:solidFill>
              </a:rPr>
              <a:t>on</a:t>
            </a:r>
            <a:r>
              <a:rPr lang="pt-PT" i="1" dirty="0" smtClean="0">
                <a:solidFill>
                  <a:srgbClr val="FF8000"/>
                </a:solidFill>
              </a:rPr>
              <a:t> DRY</a:t>
            </a:r>
            <a:endParaRPr lang="pt-PT" i="1" dirty="0">
              <a:solidFill>
                <a:srgbClr val="FF8000"/>
              </a:solidFill>
            </a:endParaRPr>
          </a:p>
          <a:p>
            <a:pPr>
              <a:lnSpc>
                <a:spcPct val="90000"/>
              </a:lnSpc>
            </a:pPr>
            <a:r>
              <a:rPr lang="pt-PT" i="1" dirty="0" smtClean="0">
                <a:solidFill>
                  <a:srgbClr val="FF8000"/>
                </a:solidFill>
              </a:rPr>
              <a:t>Web </a:t>
            </a:r>
            <a:r>
              <a:rPr lang="pt-PT" i="1" dirty="0" err="1">
                <a:solidFill>
                  <a:srgbClr val="FF8000"/>
                </a:solidFill>
              </a:rPr>
              <a:t>Application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Maker</a:t>
            </a:r>
            <a:endParaRPr lang="pt-PT" i="1" dirty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 smtClean="0">
                <a:solidFill>
                  <a:srgbClr val="FF8000"/>
                </a:solidFill>
              </a:rPr>
              <a:t>Architecture</a:t>
            </a:r>
            <a:endParaRPr lang="pt-PT" i="1" dirty="0" smtClean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>
                <a:solidFill>
                  <a:srgbClr val="FF8000"/>
                </a:solidFill>
              </a:rPr>
              <a:t>T</a:t>
            </a:r>
            <a:r>
              <a:rPr lang="pt-PT" i="1" dirty="0" err="1" smtClean="0">
                <a:solidFill>
                  <a:srgbClr val="FF8000"/>
                </a:solidFill>
              </a:rPr>
              <a:t>he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database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is</a:t>
            </a:r>
            <a:r>
              <a:rPr lang="pt-PT" i="1" dirty="0" smtClean="0">
                <a:solidFill>
                  <a:srgbClr val="FF8000"/>
                </a:solidFill>
              </a:rPr>
              <a:t> (</a:t>
            </a:r>
            <a:r>
              <a:rPr lang="pt-PT" i="1" dirty="0" err="1" smtClean="0">
                <a:solidFill>
                  <a:srgbClr val="FF8000"/>
                </a:solidFill>
              </a:rPr>
              <a:t>almost</a:t>
            </a:r>
            <a:r>
              <a:rPr lang="pt-PT" i="1" dirty="0" smtClean="0">
                <a:solidFill>
                  <a:srgbClr val="FF8000"/>
                </a:solidFill>
              </a:rPr>
              <a:t>) </a:t>
            </a:r>
            <a:r>
              <a:rPr lang="pt-PT" i="1" dirty="0" err="1" smtClean="0">
                <a:solidFill>
                  <a:srgbClr val="FF8000"/>
                </a:solidFill>
              </a:rPr>
              <a:t>the</a:t>
            </a:r>
            <a:r>
              <a:rPr lang="pt-PT" i="1" dirty="0" smtClean="0">
                <a:solidFill>
                  <a:srgbClr val="FF8000"/>
                </a:solidFill>
              </a:rPr>
              <a:t> </a:t>
            </a:r>
            <a:r>
              <a:rPr lang="pt-PT" i="1" dirty="0" err="1" smtClean="0">
                <a:solidFill>
                  <a:srgbClr val="FF8000"/>
                </a:solidFill>
              </a:rPr>
              <a:t>app</a:t>
            </a:r>
            <a:endParaRPr lang="pt-PT" i="1" dirty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>
                <a:solidFill>
                  <a:srgbClr val="FF8000"/>
                </a:solidFill>
              </a:rPr>
              <a:t>Meta-</a:t>
            </a:r>
            <a:r>
              <a:rPr lang="pt-PT" i="1" dirty="0" err="1">
                <a:solidFill>
                  <a:srgbClr val="FF8000"/>
                </a:solidFill>
              </a:rPr>
              <a:t>model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editing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with</a:t>
            </a:r>
            <a:r>
              <a:rPr lang="pt-PT" i="1" dirty="0">
                <a:solidFill>
                  <a:srgbClr val="FF8000"/>
                </a:solidFill>
              </a:rPr>
              <a:t> </a:t>
            </a:r>
            <a:r>
              <a:rPr lang="pt-PT" i="1" dirty="0" err="1">
                <a:solidFill>
                  <a:srgbClr val="FF8000"/>
                </a:solidFill>
              </a:rPr>
              <a:t>WAMAdmin</a:t>
            </a:r>
            <a:endParaRPr lang="pt-PT" i="1" dirty="0">
              <a:solidFill>
                <a:srgbClr val="FF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PT" i="1" dirty="0" err="1">
                <a:solidFill>
                  <a:srgbClr val="FF8000"/>
                </a:solidFill>
              </a:rPr>
              <a:t>What</a:t>
            </a:r>
            <a:r>
              <a:rPr lang="pt-PT" i="1" dirty="0">
                <a:solidFill>
                  <a:srgbClr val="FF8000"/>
                </a:solidFill>
              </a:rPr>
              <a:t> can WAM do for me?</a:t>
            </a:r>
          </a:p>
          <a:p>
            <a:pPr lvl="1">
              <a:lnSpc>
                <a:spcPct val="90000"/>
              </a:lnSpc>
            </a:pPr>
            <a:r>
              <a:rPr lang="pt-PT" dirty="0" err="1" smtClean="0"/>
              <a:t>Beyond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coding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err="1" smtClean="0"/>
              <a:t>Conclusion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announcement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87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DC1DB-072A-0145-BC48-FF3751387423}" type="slidenum">
              <a:rPr lang="en-US"/>
              <a:pPr/>
              <a:t>27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pt-PT" dirty="0"/>
              <a:t>WAM </a:t>
            </a:r>
            <a:r>
              <a:rPr lang="pt-PT" dirty="0" smtClean="0"/>
              <a:t>interface "</a:t>
            </a:r>
            <a:r>
              <a:rPr lang="pt-PT" dirty="0" err="1"/>
              <a:t>equations</a:t>
            </a:r>
            <a:r>
              <a:rPr lang="pt-PT" dirty="0"/>
              <a:t>"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Web </a:t>
            </a:r>
            <a:r>
              <a:rPr lang="en-GB" dirty="0"/>
              <a:t>interface URLs = </a:t>
            </a:r>
            <a:r>
              <a:rPr lang="pt-PT" dirty="0"/>
              <a:t/>
            </a:r>
            <a:br>
              <a:rPr lang="pt-PT" dirty="0"/>
            </a:br>
            <a:r>
              <a:rPr lang="en-GB" b="1" dirty="0">
                <a:solidFill>
                  <a:srgbClr val="FF8000"/>
                </a:solidFill>
              </a:rPr>
              <a:t>WAM(</a:t>
            </a:r>
            <a:r>
              <a:rPr lang="pt-PT" b="1" dirty="0">
                <a:solidFill>
                  <a:srgbClr val="FF8000"/>
                </a:solidFill>
              </a:rPr>
              <a:t>DB</a:t>
            </a:r>
            <a:r>
              <a:rPr lang="en-GB" b="1" dirty="0">
                <a:solidFill>
                  <a:srgbClr val="FF8000"/>
                </a:solidFill>
              </a:rPr>
              <a:t> Meta Information + </a:t>
            </a:r>
            <a:r>
              <a:rPr lang="en-GB" b="1" dirty="0" err="1">
                <a:solidFill>
                  <a:srgbClr val="FF8000"/>
                </a:solidFill>
              </a:rPr>
              <a:t>WAMmodel</a:t>
            </a:r>
            <a:r>
              <a:rPr lang="en-GB" b="1" dirty="0">
                <a:solidFill>
                  <a:srgbClr val="FF8000"/>
                </a:solidFill>
              </a:rPr>
              <a:t>)</a:t>
            </a:r>
            <a:r>
              <a:rPr lang="en-GB" dirty="0"/>
              <a:t> </a:t>
            </a:r>
            <a:r>
              <a:rPr lang="pt-PT" dirty="0"/>
              <a:t/>
            </a:r>
            <a:br>
              <a:rPr lang="pt-PT" dirty="0"/>
            </a:br>
            <a:r>
              <a:rPr lang="en-GB" dirty="0"/>
              <a:t>+ Custom</a:t>
            </a:r>
            <a:r>
              <a:rPr lang="pt-PT" dirty="0"/>
              <a:t> </a:t>
            </a:r>
            <a:r>
              <a:rPr lang="en-GB" dirty="0"/>
              <a:t>ASP pages </a:t>
            </a:r>
            <a:r>
              <a:rPr lang="pt-PT" dirty="0" err="1"/>
              <a:t>using</a:t>
            </a:r>
            <a:r>
              <a:rPr lang="pt-PT" dirty="0"/>
              <a:t> WAM </a:t>
            </a:r>
            <a:r>
              <a:rPr lang="pt-PT" dirty="0" err="1"/>
              <a:t>objects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+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pages</a:t>
            </a:r>
            <a:endParaRPr lang="pt-PT" dirty="0"/>
          </a:p>
          <a:p>
            <a:r>
              <a:rPr lang="pt-PT" dirty="0" err="1"/>
              <a:t>Default</a:t>
            </a:r>
            <a:r>
              <a:rPr lang="pt-PT" dirty="0"/>
              <a:t> </a:t>
            </a:r>
            <a:r>
              <a:rPr lang="pt-PT" dirty="0" err="1"/>
              <a:t>web</a:t>
            </a:r>
            <a:r>
              <a:rPr lang="pt-PT" dirty="0"/>
              <a:t> interface =</a:t>
            </a:r>
            <a:br>
              <a:rPr lang="pt-PT" dirty="0"/>
            </a:br>
            <a:r>
              <a:rPr lang="pt-PT" b="1" dirty="0">
                <a:solidFill>
                  <a:srgbClr val="FF8000"/>
                </a:solidFill>
              </a:rPr>
              <a:t>WAM(DB</a:t>
            </a:r>
            <a:r>
              <a:rPr lang="en-GB" b="1" dirty="0">
                <a:solidFill>
                  <a:srgbClr val="FF8000"/>
                </a:solidFill>
              </a:rPr>
              <a:t> Meta </a:t>
            </a:r>
            <a:r>
              <a:rPr lang="pt-PT" b="1" dirty="0" err="1">
                <a:solidFill>
                  <a:srgbClr val="FF8000"/>
                </a:solidFill>
              </a:rPr>
              <a:t>Inf</a:t>
            </a:r>
            <a:r>
              <a:rPr lang="pt-PT" b="1" dirty="0">
                <a:solidFill>
                  <a:srgbClr val="FF8000"/>
                </a:solidFill>
              </a:rPr>
              <a:t>.</a:t>
            </a:r>
            <a:r>
              <a:rPr lang="en-GB" b="1" dirty="0">
                <a:solidFill>
                  <a:srgbClr val="FF8000"/>
                </a:solidFill>
              </a:rPr>
              <a:t> + </a:t>
            </a:r>
            <a:r>
              <a:rPr lang="pt-PT" b="1" dirty="0" err="1">
                <a:solidFill>
                  <a:srgbClr val="FF8000"/>
                </a:solidFill>
              </a:rPr>
              <a:t>Default</a:t>
            </a:r>
            <a:r>
              <a:rPr lang="pt-PT" b="1" dirty="0">
                <a:solidFill>
                  <a:srgbClr val="FF8000"/>
                </a:solidFill>
              </a:rPr>
              <a:t> </a:t>
            </a:r>
            <a:r>
              <a:rPr lang="en-GB" b="1" dirty="0" err="1">
                <a:solidFill>
                  <a:srgbClr val="FF8000"/>
                </a:solidFill>
              </a:rPr>
              <a:t>WAMmodel</a:t>
            </a:r>
            <a:r>
              <a:rPr lang="pt-PT" b="1" dirty="0">
                <a:solidFill>
                  <a:srgbClr val="FF8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August 2007 Copyright Declarativa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D880F4-DBA7-E44F-9533-B5376C744456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55576"/>
          </a:xfrm>
        </p:spPr>
        <p:txBody>
          <a:bodyPr/>
          <a:lstStyle/>
          <a:p>
            <a:r>
              <a:rPr lang="pt-PT" dirty="0" err="1"/>
              <a:t>Development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WAM</a:t>
            </a:r>
            <a:endParaRPr lang="en-US" dirty="0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9769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1B181C-E82D-9A48-BB60-ABF2A6435475}" type="slidenum">
              <a:rPr lang="en-US"/>
              <a:pPr/>
              <a:t>29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39552"/>
          </a:xfrm>
        </p:spPr>
        <p:txBody>
          <a:bodyPr/>
          <a:lstStyle/>
          <a:p>
            <a:r>
              <a:rPr lang="pt-PT"/>
              <a:t>Customized ASPs:WAM API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700338" y="1119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7433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482975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" b="13785"/>
          <a:stretch>
            <a:fillRect/>
          </a:stretch>
        </p:blipFill>
        <p:spPr bwMode="auto">
          <a:xfrm>
            <a:off x="4267200" y="3124200"/>
            <a:ext cx="45339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7010400" y="1412776"/>
            <a:ext cx="2133600" cy="1711424"/>
          </a:xfrm>
          <a:prstGeom prst="wedgeRoundRectCallout">
            <a:avLst>
              <a:gd name="adj1" fmla="val -15450"/>
              <a:gd name="adj2" fmla="val 1778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PT" sz="1800" dirty="0"/>
              <a:t>Single DB </a:t>
            </a:r>
            <a:r>
              <a:rPr lang="pt-PT" sz="1800" dirty="0" err="1"/>
              <a:t>dependence</a:t>
            </a:r>
            <a:r>
              <a:rPr lang="pt-PT" sz="1800" dirty="0"/>
              <a:t>. </a:t>
            </a:r>
            <a:r>
              <a:rPr lang="pt-PT" sz="1800" dirty="0" err="1"/>
              <a:t>Custom</a:t>
            </a:r>
            <a:r>
              <a:rPr lang="pt-PT" sz="1800" dirty="0"/>
              <a:t> ASP </a:t>
            </a:r>
            <a:r>
              <a:rPr lang="ja-JP" altLang="pt-PT" sz="1800" dirty="0" smtClean="0">
                <a:latin typeface="Arial"/>
              </a:rPr>
              <a:t>“</a:t>
            </a:r>
            <a:r>
              <a:rPr lang="pt-PT" sz="1800" dirty="0" err="1"/>
              <a:t>unbreakable</a:t>
            </a:r>
            <a:r>
              <a:rPr lang="ja-JP" altLang="pt-PT" sz="1800" dirty="0">
                <a:latin typeface="Arial"/>
              </a:rPr>
              <a:t>”</a:t>
            </a:r>
            <a:r>
              <a:rPr lang="pt-PT" sz="1800" dirty="0"/>
              <a:t> </a:t>
            </a:r>
            <a:r>
              <a:rPr lang="pt-PT" sz="1800" dirty="0" err="1"/>
              <a:t>with</a:t>
            </a:r>
            <a:r>
              <a:rPr lang="pt-PT" sz="1800" dirty="0"/>
              <a:t> DB </a:t>
            </a:r>
            <a:r>
              <a:rPr lang="pt-PT" sz="1800" dirty="0" err="1"/>
              <a:t>changes</a:t>
            </a:r>
            <a:r>
              <a:rPr lang="pt-PT" sz="1800" dirty="0">
                <a:sym typeface="Wingdings" charset="0"/>
              </a:rPr>
              <a:t>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2010  Copyright Declarativa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7B50F-4F94-BE4B-BDAC-DDE9E4454C01}" type="slidenum">
              <a:rPr lang="en-US"/>
              <a:pPr/>
              <a:t>3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Declarativa: </a:t>
            </a:r>
            <a:r>
              <a:rPr lang="pt-PT" dirty="0" err="1" smtClean="0"/>
              <a:t>apps</a:t>
            </a:r>
            <a:r>
              <a:rPr lang="pt-PT" dirty="0" smtClean="0"/>
              <a:t>...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tools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For SQL </a:t>
            </a:r>
            <a:r>
              <a:rPr lang="pt-PT" dirty="0" err="1"/>
              <a:t>developers</a:t>
            </a:r>
            <a:r>
              <a:rPr lang="pt-PT" dirty="0"/>
              <a:t>:</a:t>
            </a:r>
          </a:p>
          <a:p>
            <a:pPr lvl="1"/>
            <a:r>
              <a:rPr lang="pt-PT" dirty="0">
                <a:solidFill>
                  <a:srgbClr val="FF8000"/>
                </a:solidFill>
              </a:rPr>
              <a:t>Web </a:t>
            </a:r>
            <a:r>
              <a:rPr lang="pt-PT" dirty="0" err="1">
                <a:solidFill>
                  <a:srgbClr val="FF8000"/>
                </a:solidFill>
              </a:rPr>
              <a:t>Application</a:t>
            </a:r>
            <a:r>
              <a:rPr lang="pt-PT" dirty="0">
                <a:solidFill>
                  <a:srgbClr val="FF8000"/>
                </a:solidFill>
              </a:rPr>
              <a:t> </a:t>
            </a:r>
            <a:r>
              <a:rPr lang="pt-PT" dirty="0" err="1">
                <a:solidFill>
                  <a:srgbClr val="FF8000"/>
                </a:solidFill>
              </a:rPr>
              <a:t>Maker</a:t>
            </a:r>
            <a:endParaRPr lang="pt-PT" dirty="0">
              <a:solidFill>
                <a:srgbClr val="FF8000"/>
              </a:solidFill>
            </a:endParaRPr>
          </a:p>
          <a:p>
            <a:pPr lvl="1"/>
            <a:r>
              <a:rPr lang="pt-PT" dirty="0" err="1"/>
              <a:t>RegionDoc</a:t>
            </a:r>
            <a:endParaRPr lang="pt-PT" dirty="0"/>
          </a:p>
          <a:p>
            <a:r>
              <a:rPr lang="pt-PT" dirty="0"/>
              <a:t>For </a:t>
            </a:r>
            <a:r>
              <a:rPr lang="pt-PT" dirty="0" err="1"/>
              <a:t>Prolog</a:t>
            </a:r>
            <a:r>
              <a:rPr lang="pt-PT" dirty="0"/>
              <a:t> </a:t>
            </a:r>
            <a:r>
              <a:rPr lang="pt-PT" dirty="0" err="1"/>
              <a:t>developers</a:t>
            </a:r>
            <a:endParaRPr lang="pt-PT" dirty="0"/>
          </a:p>
          <a:p>
            <a:pPr lvl="1"/>
            <a:r>
              <a:rPr lang="pt-PT" dirty="0" err="1"/>
              <a:t>InterProlog</a:t>
            </a:r>
            <a:endParaRPr lang="pt-PT" dirty="0"/>
          </a:p>
          <a:p>
            <a:pPr lvl="2"/>
            <a:r>
              <a:rPr lang="pt-PT" dirty="0"/>
              <a:t>Desktop</a:t>
            </a:r>
          </a:p>
          <a:p>
            <a:pPr lvl="2"/>
            <a:r>
              <a:rPr lang="pt-PT" dirty="0"/>
              <a:t>Mobile</a:t>
            </a:r>
          </a:p>
          <a:p>
            <a:pPr lvl="1"/>
            <a:endParaRPr lang="en-US" dirty="0"/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08483"/>
            <a:ext cx="2376264" cy="105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10747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16192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8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550988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881" name="Imagem 8" descr="C:\Users\sergio\Desktop\Specification\TinyID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612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746B0-52BC-5442-BE8D-36CC21A1C60C}" type="slidenum">
              <a:rPr lang="en-US"/>
              <a:pPr/>
              <a:t>30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tabLst>
                <a:tab pos="2095500" algn="l"/>
              </a:tabLst>
            </a:pPr>
            <a:r>
              <a:rPr lang="en-GB" sz="3200" dirty="0" smtClean="0"/>
              <a:t>two </a:t>
            </a:r>
            <a:r>
              <a:rPr lang="en-GB" sz="3200" dirty="0"/>
              <a:t>SQL types and one ASP change later...: </a:t>
            </a:r>
            <a:r>
              <a:rPr lang="en-GB" sz="3200" b="1" dirty="0" err="1"/>
              <a:t>Northwind_C</a:t>
            </a:r>
            <a:endParaRPr lang="en-GB" sz="3200" b="1" dirty="0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3622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392430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3575"/>
            <a:ext cx="44545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5908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28-Apr-2011 Copyright Declarativa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BCADE-8C69-154F-B62C-4D60BF8C77B9}" type="slidenum">
              <a:rPr lang="en-US"/>
              <a:pPr/>
              <a:t>31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83568"/>
          </a:xfrm>
        </p:spPr>
        <p:txBody>
          <a:bodyPr/>
          <a:lstStyle/>
          <a:p>
            <a:r>
              <a:rPr lang="en-GB" sz="3200" dirty="0" smtClean="0"/>
              <a:t>Conclusion…</a:t>
            </a:r>
            <a:endParaRPr lang="en-GB" sz="3200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3200" dirty="0" err="1">
                <a:sym typeface="Wingdings" charset="0"/>
              </a:rPr>
              <a:t>www.declarativa.pt</a:t>
            </a:r>
            <a:r>
              <a:rPr lang="pt-PT" sz="3200" dirty="0">
                <a:sym typeface="Wingdings" charset="0"/>
              </a:rPr>
              <a:t>/</a:t>
            </a:r>
            <a:r>
              <a:rPr lang="pt-PT" sz="3200" dirty="0" err="1">
                <a:sym typeface="Wingdings" charset="0"/>
              </a:rPr>
              <a:t>wam</a:t>
            </a:r>
            <a:endParaRPr lang="pt-PT" sz="3200" dirty="0"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>
                <a:sym typeface="Wingdings" charset="0"/>
              </a:rPr>
              <a:t>Online </a:t>
            </a:r>
            <a:r>
              <a:rPr lang="pt-PT" sz="2800" dirty="0" err="1" smtClean="0">
                <a:sym typeface="Wingdings" charset="0"/>
              </a:rPr>
              <a:t>showroom</a:t>
            </a:r>
            <a:endParaRPr lang="pt-PT" sz="2800" dirty="0"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>
                <a:sym typeface="Wingdings" charset="0"/>
                <a:hlinkClick r:id="rId2"/>
              </a:rPr>
              <a:t>wamsupport@</a:t>
            </a:r>
            <a:r>
              <a:rPr lang="pt-PT" sz="2800" dirty="0" smtClean="0">
                <a:sym typeface="Wingdings" charset="0"/>
                <a:hlinkClick r:id="rId2"/>
              </a:rPr>
              <a:t>declarativa.pt</a:t>
            </a:r>
            <a:endParaRPr lang="pt-PT" sz="2800" dirty="0"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pt-PT" sz="2800" dirty="0" err="1" smtClean="0"/>
              <a:t>What's</a:t>
            </a:r>
            <a:r>
              <a:rPr lang="pt-PT" sz="2800" dirty="0" smtClean="0"/>
              <a:t> </a:t>
            </a:r>
            <a:r>
              <a:rPr lang="pt-PT" sz="2800" dirty="0" err="1"/>
              <a:t>needed</a:t>
            </a:r>
            <a:endParaRPr lang="pt-PT" sz="2800" dirty="0"/>
          </a:p>
          <a:p>
            <a:pPr lvl="1">
              <a:lnSpc>
                <a:spcPct val="90000"/>
              </a:lnSpc>
            </a:pPr>
            <a:r>
              <a:rPr lang="pt-PT" sz="2400" dirty="0"/>
              <a:t>DB </a:t>
            </a:r>
            <a:r>
              <a:rPr lang="pt-PT" sz="2400" dirty="0" err="1"/>
              <a:t>layer</a:t>
            </a:r>
            <a:endParaRPr lang="pt-PT" sz="2400" dirty="0"/>
          </a:p>
          <a:p>
            <a:pPr lvl="2">
              <a:lnSpc>
                <a:spcPct val="90000"/>
              </a:lnSpc>
            </a:pPr>
            <a:r>
              <a:rPr lang="en-GB" sz="2000" dirty="0"/>
              <a:t>SQL Server </a:t>
            </a:r>
            <a:r>
              <a:rPr lang="en-GB" sz="2000" dirty="0" smtClean="0"/>
              <a:t>2005/2008 or later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Web server </a:t>
            </a:r>
            <a:r>
              <a:rPr lang="en-GB" sz="2400" dirty="0" smtClean="0"/>
              <a:t>layer: Windows Pro or Server</a:t>
            </a:r>
            <a:endParaRPr lang="en-GB" sz="2400" dirty="0"/>
          </a:p>
          <a:p>
            <a:pPr lvl="2">
              <a:lnSpc>
                <a:spcPct val="90000"/>
              </a:lnSpc>
            </a:pPr>
            <a:r>
              <a:rPr lang="en-GB" sz="2000" dirty="0"/>
              <a:t>IIS </a:t>
            </a:r>
            <a:r>
              <a:rPr lang="en-GB" sz="2000" dirty="0" smtClean="0"/>
              <a:t>6.0 </a:t>
            </a:r>
            <a:r>
              <a:rPr lang="en-GB" sz="2000" dirty="0"/>
              <a:t>or later running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Browser </a:t>
            </a:r>
            <a:r>
              <a:rPr lang="en-GB" sz="2400" dirty="0"/>
              <a:t>layer: </a:t>
            </a:r>
            <a:r>
              <a:rPr lang="en-GB" sz="2400" dirty="0" smtClean="0"/>
              <a:t>IE, </a:t>
            </a:r>
            <a:r>
              <a:rPr lang="en-GB" sz="2400" dirty="0"/>
              <a:t>Firefox, Safari, </a:t>
            </a:r>
            <a:r>
              <a:rPr lang="en-GB" sz="24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835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pt-PT" sz="3600" dirty="0" smtClean="0">
                <a:sym typeface="Wingdings" charset="0"/>
              </a:rPr>
              <a:t>...</a:t>
            </a:r>
            <a:r>
              <a:rPr lang="pt-PT" sz="3600" dirty="0" err="1" smtClean="0">
                <a:sym typeface="Wingdings" charset="0"/>
              </a:rPr>
              <a:t>and</a:t>
            </a:r>
            <a:r>
              <a:rPr lang="pt-PT" sz="3600" dirty="0" smtClean="0">
                <a:sym typeface="Wingdings" charset="0"/>
              </a:rPr>
              <a:t> </a:t>
            </a:r>
            <a:r>
              <a:rPr lang="pt-PT" sz="3600" baseline="0" dirty="0" err="1" smtClean="0">
                <a:sym typeface="Wingdings" charset="0"/>
              </a:rPr>
              <a:t>the</a:t>
            </a:r>
            <a:r>
              <a:rPr lang="pt-PT" sz="3600" baseline="0" dirty="0" smtClean="0">
                <a:sym typeface="Wingdings" charset="0"/>
              </a:rPr>
              <a:t> </a:t>
            </a:r>
            <a:r>
              <a:rPr lang="pt-PT" sz="3600" baseline="0" dirty="0" err="1" smtClean="0">
                <a:sym typeface="Wingdings" charset="0"/>
              </a:rPr>
              <a:t>next</a:t>
            </a:r>
            <a:r>
              <a:rPr lang="pt-PT" sz="3600" baseline="0" dirty="0" smtClean="0">
                <a:sym typeface="Wingdings" charset="0"/>
              </a:rPr>
              <a:t> 11 </a:t>
            </a:r>
            <a:r>
              <a:rPr lang="pt-PT" sz="3600" baseline="0" dirty="0" err="1" smtClean="0">
                <a:sym typeface="Wingdings" charset="0"/>
              </a:rPr>
              <a:t>years</a:t>
            </a:r>
            <a:r>
              <a:rPr lang="pt-PT" sz="3600" dirty="0" smtClean="0">
                <a:sym typeface="Wingdings" charset="0"/>
              </a:rPr>
              <a:t>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 lvl="0"/>
            <a:r>
              <a:rPr lang="pt-PT" sz="2800" dirty="0" smtClean="0">
                <a:sym typeface="Wingdings" charset="0"/>
              </a:rPr>
              <a:t>WAM </a:t>
            </a:r>
            <a:r>
              <a:rPr lang="pt-PT" sz="2800" dirty="0" err="1" smtClean="0">
                <a:sym typeface="Wingdings" charset="0"/>
              </a:rPr>
              <a:t>will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be</a:t>
            </a:r>
            <a:r>
              <a:rPr lang="pt-PT" sz="2800" dirty="0" smtClean="0">
                <a:sym typeface="Wingdings" charset="0"/>
              </a:rPr>
              <a:t> OPEN SOURCE </a:t>
            </a:r>
            <a:r>
              <a:rPr lang="pt-PT" sz="2800" dirty="0" err="1" smtClean="0">
                <a:sym typeface="Wingdings" charset="0"/>
              </a:rPr>
              <a:t>on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May</a:t>
            </a:r>
            <a:r>
              <a:rPr lang="pt-PT" sz="2800" dirty="0" smtClean="0">
                <a:sym typeface="Wingdings" charset="0"/>
              </a:rPr>
              <a:t>, 30!</a:t>
            </a:r>
          </a:p>
          <a:p>
            <a:pPr lvl="1">
              <a:lnSpc>
                <a:spcPct val="90000"/>
              </a:lnSpc>
            </a:pPr>
            <a:r>
              <a:rPr lang="pt-PT" sz="2800" dirty="0" err="1" smtClean="0">
                <a:sym typeface="Wingdings" charset="0"/>
              </a:rPr>
              <a:t>Declarative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Javascript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framework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refined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over</a:t>
            </a:r>
            <a:r>
              <a:rPr lang="pt-PT" sz="2800" dirty="0" smtClean="0">
                <a:sym typeface="Wingdings" charset="0"/>
              </a:rPr>
              <a:t> 11 </a:t>
            </a:r>
            <a:r>
              <a:rPr lang="pt-PT" sz="2800" dirty="0" err="1" smtClean="0">
                <a:sym typeface="Wingdings" charset="0"/>
              </a:rPr>
              <a:t>years</a:t>
            </a:r>
            <a:r>
              <a:rPr lang="pt-PT" sz="2800" dirty="0" smtClean="0">
                <a:sym typeface="Wingdings" charset="0"/>
              </a:rPr>
              <a:t>, +40 real </a:t>
            </a:r>
            <a:r>
              <a:rPr lang="pt-PT" sz="2800" dirty="0" err="1" smtClean="0">
                <a:sym typeface="Wingdings" charset="0"/>
              </a:rPr>
              <a:t>world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apps</a:t>
            </a:r>
            <a:endParaRPr lang="pt-PT" sz="2800" dirty="0" smtClean="0"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 smtClean="0">
                <a:sym typeface="Wingdings" charset="0"/>
              </a:rPr>
              <a:t>DRY </a:t>
            </a:r>
            <a:r>
              <a:rPr lang="pt-PT" sz="2800" dirty="0" err="1" smtClean="0">
                <a:sym typeface="Wingdings" charset="0"/>
              </a:rPr>
              <a:t>system</a:t>
            </a:r>
            <a:r>
              <a:rPr lang="pt-PT" sz="2800" dirty="0" smtClean="0">
                <a:sym typeface="Wingdings" charset="0"/>
              </a:rPr>
              <a:t>; </a:t>
            </a:r>
            <a:r>
              <a:rPr lang="pt-PT" sz="2800" dirty="0" err="1" smtClean="0">
                <a:sym typeface="Wingdings" charset="0"/>
              </a:rPr>
              <a:t>unique</a:t>
            </a:r>
            <a:r>
              <a:rPr lang="pt-PT" sz="2800" dirty="0" smtClean="0">
                <a:sym typeface="Wingdings" charset="0"/>
              </a:rPr>
              <a:t> use </a:t>
            </a:r>
            <a:r>
              <a:rPr lang="pt-PT" sz="2800" dirty="0" err="1" smtClean="0">
                <a:sym typeface="Wingdings" charset="0"/>
              </a:rPr>
              <a:t>of</a:t>
            </a:r>
            <a:r>
              <a:rPr lang="pt-PT" sz="2800" dirty="0" smtClean="0">
                <a:sym typeface="Wingdings" charset="0"/>
              </a:rPr>
              <a:t> FK </a:t>
            </a:r>
            <a:r>
              <a:rPr lang="pt-PT" sz="2800" dirty="0" err="1" smtClean="0">
                <a:sym typeface="Wingdings" charset="0"/>
              </a:rPr>
              <a:t>paths</a:t>
            </a:r>
            <a:endParaRPr lang="pt-PT" sz="2800" dirty="0" smtClean="0"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 smtClean="0">
                <a:sym typeface="Wingdings" charset="0"/>
              </a:rPr>
              <a:t>SQL </a:t>
            </a:r>
            <a:r>
              <a:rPr lang="pt-PT" sz="2800" dirty="0" smtClean="0">
                <a:sym typeface="Wingdings" charset="0"/>
              </a:rPr>
              <a:t>Server; Oracle </a:t>
            </a:r>
            <a:r>
              <a:rPr lang="pt-PT" sz="2800" dirty="0" err="1" smtClean="0">
                <a:sym typeface="Wingdings" charset="0"/>
              </a:rPr>
              <a:t>and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others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possible</a:t>
            </a:r>
            <a:endParaRPr lang="pt-PT" sz="2800" dirty="0" smtClean="0"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pt-PT" sz="2800" dirty="0" err="1">
                <a:sym typeface="Wingdings" charset="0"/>
              </a:rPr>
              <a:t>D</a:t>
            </a:r>
            <a:r>
              <a:rPr lang="pt-PT" sz="2800" dirty="0" err="1" smtClean="0">
                <a:sym typeface="Wingdings" charset="0"/>
              </a:rPr>
              <a:t>evelopment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services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community</a:t>
            </a:r>
            <a:endParaRPr lang="pt-PT" sz="2800" dirty="0" smtClean="0">
              <a:sym typeface="Wingdings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 smtClean="0">
                <a:sym typeface="Wingdings" charset="0"/>
              </a:rPr>
              <a:t>Declarativa</a:t>
            </a:r>
            <a:r>
              <a:rPr lang="pt-PT" sz="2800" dirty="0" smtClean="0">
                <a:sym typeface="Wingdings" charset="0"/>
              </a:rPr>
              <a:t>, Centro de Computação Gráfica, XSB </a:t>
            </a:r>
            <a:r>
              <a:rPr lang="pt-PT" sz="2800" dirty="0" err="1" smtClean="0">
                <a:sym typeface="Wingdings" charset="0"/>
              </a:rPr>
              <a:t>Inc</a:t>
            </a:r>
            <a:r>
              <a:rPr lang="pt-PT" sz="2800" dirty="0" smtClean="0">
                <a:sym typeface="Wingdings" charset="0"/>
              </a:rPr>
              <a:t>., </a:t>
            </a:r>
            <a:r>
              <a:rPr lang="pt-PT" sz="2800" dirty="0" err="1" smtClean="0">
                <a:sym typeface="Wingdings" charset="0"/>
              </a:rPr>
              <a:t>U.Minho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students</a:t>
            </a:r>
            <a:r>
              <a:rPr lang="pt-PT" sz="2800" dirty="0" smtClean="0">
                <a:sym typeface="Wingdings" charset="0"/>
              </a:rPr>
              <a:t>, ...</a:t>
            </a:r>
          </a:p>
          <a:p>
            <a:pPr>
              <a:lnSpc>
                <a:spcPct val="90000"/>
              </a:lnSpc>
            </a:pPr>
            <a:r>
              <a:rPr lang="pt-PT" sz="2800" dirty="0" err="1" smtClean="0">
                <a:sym typeface="Wingdings" charset="0"/>
              </a:rPr>
              <a:t>Consider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using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and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contributing</a:t>
            </a:r>
            <a:r>
              <a:rPr lang="pt-PT" sz="2800" dirty="0" smtClean="0">
                <a:sym typeface="Wingdings" charset="0"/>
              </a:rPr>
              <a:t> to </a:t>
            </a:r>
            <a:r>
              <a:rPr lang="pt-PT" sz="2800" dirty="0" err="1" smtClean="0">
                <a:sym typeface="Wingdings" charset="0"/>
              </a:rPr>
              <a:t>it</a:t>
            </a:r>
            <a:endParaRPr lang="pt-PT" sz="2800" dirty="0"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pt-PT" sz="2800" dirty="0" err="1" smtClean="0">
                <a:sym typeface="Wingdings" charset="0"/>
              </a:rPr>
              <a:t>Suggestions</a:t>
            </a:r>
            <a:r>
              <a:rPr lang="pt-PT" sz="2800" dirty="0" smtClean="0">
                <a:sym typeface="Wingdings" charset="0"/>
              </a:rPr>
              <a:t> </a:t>
            </a:r>
            <a:r>
              <a:rPr lang="pt-PT" sz="2800" dirty="0" err="1" smtClean="0">
                <a:sym typeface="Wingdings" charset="0"/>
              </a:rPr>
              <a:t>welcome</a:t>
            </a:r>
            <a:r>
              <a:rPr lang="pt-PT" sz="2800" dirty="0" smtClean="0">
                <a:sym typeface="Wingdings" charset="0"/>
              </a:rPr>
              <a:t>, </a:t>
            </a:r>
            <a:r>
              <a:rPr lang="pt-PT" sz="2800" dirty="0" err="1" smtClean="0">
                <a:sym typeface="Wingdings" charset="0"/>
              </a:rPr>
              <a:t>mc@declarativa.pt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28-Apr-2011 Copyright Declarativa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D4A36-CCB1-344A-9E0C-8BAEBA081EF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3501008"/>
            <a:ext cx="648072" cy="648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15808" y="4275409"/>
            <a:ext cx="1548680" cy="377727"/>
            <a:chOff x="4860032" y="-1035496"/>
            <a:chExt cx="2952328" cy="720080"/>
          </a:xfrm>
        </p:grpSpPr>
        <p:sp>
          <p:nvSpPr>
            <p:cNvPr id="8" name="Rectangle 7"/>
            <p:cNvSpPr/>
            <p:nvPr/>
          </p:nvSpPr>
          <p:spPr bwMode="auto">
            <a:xfrm>
              <a:off x="4860032" y="-1035496"/>
              <a:ext cx="2952328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40" y="-963488"/>
              <a:ext cx="2618899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47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C79D4E-A5EE-3A47-A8BA-8286C884B34E}" type="slidenum">
              <a:rPr lang="en-US"/>
              <a:pPr/>
              <a:t>4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pt-PT" dirty="0"/>
              <a:t>WAM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real </a:t>
            </a:r>
            <a:r>
              <a:rPr lang="pt-PT" dirty="0" err="1"/>
              <a:t>world</a:t>
            </a:r>
            <a:endParaRPr lang="pt-PT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94310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12128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859338" y="1679575"/>
            <a:ext cx="41052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000" i="1" dirty="0"/>
              <a:t>&gt; </a:t>
            </a:r>
            <a:r>
              <a:rPr lang="pt-PT" sz="2000" i="1" dirty="0" smtClean="0"/>
              <a:t>40 </a:t>
            </a:r>
            <a:r>
              <a:rPr lang="pt-PT" sz="2000" i="1" dirty="0" err="1"/>
              <a:t>web</a:t>
            </a:r>
            <a:r>
              <a:rPr lang="pt-PT" sz="2000" i="1" dirty="0"/>
              <a:t> IS </a:t>
            </a:r>
            <a:r>
              <a:rPr lang="pt-PT" sz="2000" i="1" dirty="0" err="1"/>
              <a:t>since</a:t>
            </a:r>
            <a:r>
              <a:rPr lang="pt-PT" sz="2000" i="1" dirty="0"/>
              <a:t> 2000: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/>
              <a:t>CCDR-</a:t>
            </a:r>
            <a:r>
              <a:rPr lang="pt-PT" sz="2000" dirty="0" smtClean="0"/>
              <a:t>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smtClean="0"/>
              <a:t>CVRVV</a:t>
            </a:r>
            <a:endParaRPr lang="pt-PT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err="1"/>
              <a:t>DoD</a:t>
            </a:r>
            <a:r>
              <a:rPr lang="pt-PT" sz="2000" dirty="0"/>
              <a:t>/DLA (USA)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err="1"/>
              <a:t>Environment</a:t>
            </a:r>
            <a:r>
              <a:rPr lang="pt-PT" sz="2000" dirty="0"/>
              <a:t> </a:t>
            </a:r>
            <a:r>
              <a:rPr lang="pt-PT" sz="2000" dirty="0" err="1"/>
              <a:t>Agency</a:t>
            </a:r>
            <a:endParaRPr lang="pt-PT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err="1"/>
              <a:t>Ministry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Economy</a:t>
            </a:r>
            <a:endParaRPr lang="pt-PT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err="1" smtClean="0"/>
              <a:t>RentingPoint</a:t>
            </a:r>
            <a:endParaRPr lang="pt-PT" sz="20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 err="1" smtClean="0"/>
              <a:t>Servisoft</a:t>
            </a:r>
            <a:endParaRPr lang="pt-PT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sz="2000" dirty="0"/>
              <a:t>XSB, </a:t>
            </a:r>
            <a:r>
              <a:rPr lang="pt-PT" sz="2000" dirty="0" err="1"/>
              <a:t>Inc</a:t>
            </a:r>
            <a:r>
              <a:rPr lang="pt-PT" sz="2000" dirty="0"/>
              <a:t>. (USA)</a:t>
            </a:r>
            <a:endParaRPr lang="en-US" sz="2000" dirty="0"/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1439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15843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14493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6952"/>
            <a:ext cx="481013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 descr="hea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172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Picture 12" descr="logo_2005_pre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45024"/>
            <a:ext cx="14398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8" name="Picture 14" descr="cantoSuperiorEsquerdoPrincipa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77072"/>
            <a:ext cx="7207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9" name="Picture 15" descr="Pág.Principal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1223962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1" name="Picture 17" descr="logoccrn_ho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11144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41888"/>
            <a:ext cx="1871662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44208" y="4653136"/>
            <a:ext cx="1224136" cy="340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4288" y="5589240"/>
            <a:ext cx="727068" cy="7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27DB-0486-CF46-AC0E-43E4EFC2D3B1}" type="slidenum">
              <a:rPr lang="en-US"/>
              <a:pPr/>
              <a:t>5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 </a:t>
            </a:r>
            <a:r>
              <a:rPr lang="pt-PT" dirty="0"/>
              <a:t>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dirty="0" smtClean="0"/>
              <a:t>Web </a:t>
            </a:r>
            <a:r>
              <a:rPr lang="pt-PT" dirty="0" err="1" smtClean="0"/>
              <a:t>apps</a:t>
            </a:r>
            <a:r>
              <a:rPr lang="pt-PT" dirty="0" smtClean="0"/>
              <a:t>: a </a:t>
            </a:r>
            <a:r>
              <a:rPr lang="pt-PT" dirty="0" err="1" smtClean="0"/>
              <a:t>different</a:t>
            </a:r>
            <a:r>
              <a:rPr lang="pt-PT" dirty="0" smtClean="0"/>
              <a:t> perspective </a:t>
            </a:r>
            <a:r>
              <a:rPr lang="pt-PT" dirty="0" err="1" smtClean="0"/>
              <a:t>on</a:t>
            </a:r>
            <a:r>
              <a:rPr lang="pt-PT" dirty="0" smtClean="0"/>
              <a:t> DRY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smtClean="0"/>
              <a:t>Web </a:t>
            </a:r>
            <a:r>
              <a:rPr lang="pt-PT" dirty="0" err="1"/>
              <a:t>Application</a:t>
            </a:r>
            <a:r>
              <a:rPr lang="pt-PT" dirty="0"/>
              <a:t> </a:t>
            </a:r>
            <a:r>
              <a:rPr lang="pt-PT" dirty="0" err="1"/>
              <a:t>Maker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 err="1" smtClean="0"/>
              <a:t>Architecture</a:t>
            </a:r>
            <a:endParaRPr lang="pt-PT" dirty="0" smtClean="0"/>
          </a:p>
          <a:p>
            <a:pPr lvl="1">
              <a:lnSpc>
                <a:spcPct val="90000"/>
              </a:lnSpc>
            </a:pPr>
            <a:r>
              <a:rPr lang="pt-PT" dirty="0" err="1"/>
              <a:t>T</a:t>
            </a:r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database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(</a:t>
            </a:r>
            <a:r>
              <a:rPr lang="pt-PT" dirty="0" err="1" smtClean="0"/>
              <a:t>almost</a:t>
            </a:r>
            <a:r>
              <a:rPr lang="pt-PT" dirty="0" smtClean="0"/>
              <a:t>)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app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/>
              <a:t>Meta-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editing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WAMAdmin</a:t>
            </a:r>
            <a:endParaRPr lang="pt-PT" dirty="0"/>
          </a:p>
          <a:p>
            <a:pPr lvl="1">
              <a:lnSpc>
                <a:spcPct val="90000"/>
              </a:lnSpc>
            </a:pPr>
            <a:r>
              <a:rPr lang="pt-PT" dirty="0" err="1"/>
              <a:t>What</a:t>
            </a:r>
            <a:r>
              <a:rPr lang="pt-PT" dirty="0"/>
              <a:t> can WAM do for me?</a:t>
            </a:r>
          </a:p>
          <a:p>
            <a:pPr lvl="1">
              <a:lnSpc>
                <a:spcPct val="90000"/>
              </a:lnSpc>
            </a:pPr>
            <a:r>
              <a:rPr lang="pt-PT" dirty="0" err="1" smtClean="0"/>
              <a:t>Beyond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coding</a:t>
            </a:r>
            <a:endParaRPr lang="pt-PT" dirty="0"/>
          </a:p>
          <a:p>
            <a:pPr>
              <a:lnSpc>
                <a:spcPct val="90000"/>
              </a:lnSpc>
            </a:pPr>
            <a:r>
              <a:rPr lang="pt-PT" dirty="0" err="1" smtClean="0"/>
              <a:t>Conclusion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announcement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355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7ED8F-B0B5-7C4F-9C4F-E667A90723F3}" type="slidenum">
              <a:rPr lang="en-US"/>
              <a:pPr/>
              <a:t>6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eb </a:t>
            </a:r>
            <a:r>
              <a:rPr lang="en-GB" dirty="0" smtClean="0"/>
              <a:t>software development</a:t>
            </a:r>
            <a:endParaRPr lang="en-GB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600" dirty="0" smtClean="0"/>
              <a:t>Web </a:t>
            </a:r>
            <a:r>
              <a:rPr lang="pt-PT" sz="2600" dirty="0" err="1" smtClean="0"/>
              <a:t>application</a:t>
            </a:r>
            <a:r>
              <a:rPr lang="pt-PT" sz="2600" dirty="0" smtClean="0"/>
              <a:t> </a:t>
            </a:r>
            <a:r>
              <a:rPr lang="pt-PT" sz="2600" dirty="0"/>
              <a:t>- a </a:t>
            </a:r>
            <a:r>
              <a:rPr lang="pt-PT" sz="2600" dirty="0" err="1"/>
              <a:t>definition</a:t>
            </a:r>
            <a:r>
              <a:rPr lang="pt-PT" sz="2600" dirty="0"/>
              <a:t>:</a:t>
            </a:r>
          </a:p>
          <a:p>
            <a:pPr lvl="1">
              <a:lnSpc>
                <a:spcPct val="90000"/>
              </a:lnSpc>
            </a:pPr>
            <a:r>
              <a:rPr lang="pt-PT" sz="2200" i="1" dirty="0"/>
              <a:t>Software </a:t>
            </a:r>
            <a:r>
              <a:rPr lang="pt-PT" sz="2200" i="1" dirty="0" err="1"/>
              <a:t>providing</a:t>
            </a:r>
            <a:r>
              <a:rPr lang="pt-PT" sz="2200" i="1" dirty="0"/>
              <a:t> server responses to a </a:t>
            </a:r>
            <a:r>
              <a:rPr lang="pt-PT" sz="2200" i="1" dirty="0" err="1"/>
              <a:t>set</a:t>
            </a:r>
            <a:r>
              <a:rPr lang="pt-PT" sz="2200" i="1" dirty="0"/>
              <a:t> </a:t>
            </a:r>
            <a:r>
              <a:rPr lang="pt-PT" sz="2200" i="1" dirty="0" err="1"/>
              <a:t>of</a:t>
            </a:r>
            <a:r>
              <a:rPr lang="pt-PT" sz="2200" i="1" dirty="0"/>
              <a:t> HTTP URL </a:t>
            </a:r>
            <a:r>
              <a:rPr lang="pt-PT" sz="2200" i="1" dirty="0" err="1"/>
              <a:t>requests</a:t>
            </a:r>
            <a:r>
              <a:rPr lang="pt-PT" sz="2200" i="1" dirty="0"/>
              <a:t> </a:t>
            </a:r>
            <a:r>
              <a:rPr lang="pt-PT" sz="2200" i="1" dirty="0" err="1"/>
              <a:t>from</a:t>
            </a:r>
            <a:r>
              <a:rPr lang="pt-PT" sz="2200" i="1" dirty="0"/>
              <a:t> </a:t>
            </a:r>
            <a:r>
              <a:rPr lang="pt-PT" sz="2200" i="1" dirty="0" err="1"/>
              <a:t>user</a:t>
            </a:r>
            <a:r>
              <a:rPr lang="pt-PT" sz="2200" i="1" dirty="0"/>
              <a:t> browsers</a:t>
            </a:r>
          </a:p>
          <a:p>
            <a:pPr>
              <a:lnSpc>
                <a:spcPct val="90000"/>
              </a:lnSpc>
            </a:pPr>
            <a:r>
              <a:rPr lang="pt-PT" sz="2600" u="sng" dirty="0" err="1"/>
              <a:t>At</a:t>
            </a:r>
            <a:r>
              <a:rPr lang="pt-PT" sz="2600" u="sng" dirty="0"/>
              <a:t> </a:t>
            </a:r>
            <a:r>
              <a:rPr lang="pt-PT" sz="2600" u="sng" dirty="0" err="1"/>
              <a:t>least</a:t>
            </a:r>
            <a:r>
              <a:rPr lang="pt-PT" sz="2600" dirty="0"/>
              <a:t> 3 software </a:t>
            </a:r>
            <a:r>
              <a:rPr lang="pt-PT" sz="2600" dirty="0" err="1"/>
              <a:t>execution</a:t>
            </a:r>
            <a:r>
              <a:rPr lang="pt-PT" sz="2600" dirty="0"/>
              <a:t> </a:t>
            </a:r>
            <a:r>
              <a:rPr lang="pt-PT" sz="2600" dirty="0" err="1"/>
              <a:t>layers</a:t>
            </a:r>
            <a:r>
              <a:rPr lang="pt-PT" sz="26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DB</a:t>
            </a:r>
          </a:p>
          <a:p>
            <a:pPr lvl="2">
              <a:lnSpc>
                <a:spcPct val="90000"/>
              </a:lnSpc>
            </a:pPr>
            <a:r>
              <a:rPr lang="en-GB" sz="2000" b="1" dirty="0"/>
              <a:t>Transact-SQL</a:t>
            </a:r>
            <a:r>
              <a:rPr lang="en-GB" sz="2000" dirty="0"/>
              <a:t>, PL-SQL, ...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Web (HTTP) server</a:t>
            </a:r>
          </a:p>
          <a:p>
            <a:pPr lvl="2">
              <a:lnSpc>
                <a:spcPct val="90000"/>
              </a:lnSpc>
            </a:pPr>
            <a:r>
              <a:rPr lang="en-GB" sz="2000" b="1" dirty="0"/>
              <a:t>JavaScript</a:t>
            </a:r>
            <a:r>
              <a:rPr lang="en-GB" sz="2000" dirty="0"/>
              <a:t>, VBScript, PHP, Java, Ruby</a:t>
            </a:r>
            <a:r>
              <a:rPr lang="en-GB" sz="2000" dirty="0" smtClean="0"/>
              <a:t>, Python.</a:t>
            </a:r>
            <a:r>
              <a:rPr lang="en-GB" sz="2000" dirty="0"/>
              <a:t>..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Browser web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HTML, </a:t>
            </a:r>
            <a:r>
              <a:rPr lang="en-GB" sz="2000" b="1" dirty="0"/>
              <a:t>JavaScript</a:t>
            </a:r>
            <a:r>
              <a:rPr lang="en-GB" sz="2000" dirty="0"/>
              <a:t>, Flash, Java, </a:t>
            </a:r>
            <a:r>
              <a:rPr lang="en-GB" sz="20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DRY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Don’t Repeat Yourself…?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C27C-DE3A-EB4E-9F64-97FAE49714EB}" type="slidenum">
              <a:rPr lang="en-US"/>
              <a:pPr/>
              <a:t>7</a:t>
            </a:fld>
            <a:r>
              <a:rPr lang="en-US"/>
              <a:t>/9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064500" cy="1171575"/>
          </a:xfrm>
        </p:spPr>
        <p:txBody>
          <a:bodyPr/>
          <a:lstStyle/>
          <a:p>
            <a:r>
              <a:rPr lang="pt-PT" sz="3600" dirty="0" smtClean="0"/>
              <a:t>&lt;</a:t>
            </a:r>
            <a:r>
              <a:rPr lang="pt-PT" sz="3600" dirty="0" err="1" smtClean="0"/>
              <a:t>hype</a:t>
            </a:r>
            <a:r>
              <a:rPr lang="pt-PT" sz="3600" dirty="0" smtClean="0"/>
              <a:t>&gt;</a:t>
            </a:r>
            <a:br>
              <a:rPr lang="pt-PT" sz="3600" dirty="0" smtClean="0"/>
            </a:br>
            <a:r>
              <a:rPr lang="pt-PT" sz="3600" dirty="0" err="1" smtClean="0"/>
              <a:t>Where</a:t>
            </a:r>
            <a:r>
              <a:rPr lang="pt-PT" sz="3600" dirty="0" smtClean="0"/>
              <a:t> </a:t>
            </a:r>
            <a:r>
              <a:rPr lang="pt-PT" sz="3600" dirty="0" err="1"/>
              <a:t>is</a:t>
            </a:r>
            <a:r>
              <a:rPr lang="pt-PT" sz="3600" dirty="0"/>
              <a:t> </a:t>
            </a:r>
            <a:r>
              <a:rPr lang="pt-PT" sz="3600" dirty="0" err="1"/>
              <a:t>the</a:t>
            </a:r>
            <a:r>
              <a:rPr lang="pt-PT" sz="3600" dirty="0"/>
              <a:t> </a:t>
            </a:r>
            <a:r>
              <a:rPr lang="pt-PT" sz="3600" dirty="0" err="1"/>
              <a:t>essence</a:t>
            </a:r>
            <a:r>
              <a:rPr lang="pt-PT" sz="3600" dirty="0"/>
              <a:t> </a:t>
            </a:r>
            <a:r>
              <a:rPr lang="pt-PT" sz="3600" dirty="0" err="1"/>
              <a:t>of</a:t>
            </a:r>
            <a:r>
              <a:rPr lang="pt-PT" sz="3600" dirty="0"/>
              <a:t> </a:t>
            </a:r>
            <a:r>
              <a:rPr lang="pt-PT" sz="3600" dirty="0" err="1"/>
              <a:t>your</a:t>
            </a:r>
            <a:r>
              <a:rPr lang="pt-PT" sz="3600" dirty="0"/>
              <a:t> </a:t>
            </a:r>
            <a:r>
              <a:rPr lang="pt-PT" sz="3600" dirty="0" err="1" smtClean="0"/>
              <a:t>app</a:t>
            </a:r>
            <a:r>
              <a:rPr lang="pt-PT" sz="3600" dirty="0" smtClean="0"/>
              <a:t>?</a:t>
            </a:r>
            <a:endParaRPr lang="pt-PT" sz="3600" dirty="0"/>
          </a:p>
        </p:txBody>
      </p:sp>
      <p:grpSp>
        <p:nvGrpSpPr>
          <p:cNvPr id="190474" name="Group 10"/>
          <p:cNvGrpSpPr>
            <a:grpSpLocks/>
          </p:cNvGrpSpPr>
          <p:nvPr/>
        </p:nvGrpSpPr>
        <p:grpSpPr bwMode="auto">
          <a:xfrm>
            <a:off x="1751013" y="2270125"/>
            <a:ext cx="5919787" cy="3174999"/>
            <a:chOff x="1011" y="1066"/>
            <a:chExt cx="3729" cy="2000"/>
          </a:xfrm>
        </p:grpSpPr>
        <p:sp>
          <p:nvSpPr>
            <p:cNvPr id="190469" name="Oval 5"/>
            <p:cNvSpPr>
              <a:spLocks noChangeArrowheads="1"/>
            </p:cNvSpPr>
            <p:nvPr/>
          </p:nvSpPr>
          <p:spPr bwMode="auto">
            <a:xfrm>
              <a:off x="2562" y="2476"/>
              <a:ext cx="590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0" name="Rectangle 6"/>
            <p:cNvSpPr>
              <a:spLocks noChangeArrowheads="1"/>
            </p:cNvSpPr>
            <p:nvPr/>
          </p:nvSpPr>
          <p:spPr bwMode="auto">
            <a:xfrm rot="-457384">
              <a:off x="1066" y="2259"/>
              <a:ext cx="3448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1" name="Text Box 7"/>
            <p:cNvSpPr txBox="1">
              <a:spLocks noChangeArrowheads="1"/>
            </p:cNvSpPr>
            <p:nvPr/>
          </p:nvSpPr>
          <p:spPr bwMode="auto">
            <a:xfrm rot="-451664">
              <a:off x="1011" y="2023"/>
              <a:ext cx="5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sz="3200"/>
                <a:t>SQL</a:t>
              </a:r>
            </a:p>
          </p:txBody>
        </p:sp>
        <p:sp>
          <p:nvSpPr>
            <p:cNvPr id="190472" name="Text Box 8"/>
            <p:cNvSpPr txBox="1">
              <a:spLocks noChangeArrowheads="1"/>
            </p:cNvSpPr>
            <p:nvPr/>
          </p:nvSpPr>
          <p:spPr bwMode="auto">
            <a:xfrm rot="21100291">
              <a:off x="3334" y="1066"/>
              <a:ext cx="140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PT" sz="3200" dirty="0" smtClean="0"/>
                <a:t>Java</a:t>
              </a:r>
              <a:r>
                <a:rPr lang="pt-PT" sz="3200" dirty="0"/>
                <a:t>, VB, C#, Perl</a:t>
              </a:r>
              <a:r>
                <a:rPr lang="pt-PT" sz="3200" dirty="0" smtClean="0"/>
                <a:t>, </a:t>
              </a:r>
              <a:r>
                <a:rPr lang="pt-PT" sz="3200" dirty="0" err="1" smtClean="0"/>
                <a:t>Ruby</a:t>
              </a:r>
              <a:r>
                <a:rPr lang="pt-PT" sz="3200" dirty="0" smtClean="0"/>
                <a:t>.</a:t>
              </a:r>
              <a:r>
                <a:rPr lang="pt-PT" sz="3200" dirty="0"/>
                <a:t>..</a:t>
              </a:r>
            </a:p>
          </p:txBody>
        </p:sp>
      </p:grp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395288" y="5661025"/>
            <a:ext cx="8110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3200"/>
              <a:t>...and what </a:t>
            </a:r>
            <a:r>
              <a:rPr lang="pt-PT" sz="3200">
                <a:solidFill>
                  <a:srgbClr val="FF8000"/>
                </a:solidFill>
              </a:rPr>
              <a:t>can</a:t>
            </a:r>
            <a:r>
              <a:rPr lang="pt-PT" sz="3200"/>
              <a:t> this mean for your development?</a:t>
            </a:r>
          </a:p>
        </p:txBody>
      </p:sp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179388" y="2420938"/>
            <a:ext cx="1655762" cy="720725"/>
          </a:xfrm>
          <a:prstGeom prst="wedgeRoundRectCallout">
            <a:avLst>
              <a:gd name="adj1" fmla="val 50958"/>
              <a:gd name="adj2" fmla="val 143611"/>
              <a:gd name="adj3" fmla="val 16667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PT" sz="1800"/>
              <a:t>Declarative knowledge</a:t>
            </a:r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7451725" y="2852738"/>
            <a:ext cx="1582738" cy="720725"/>
          </a:xfrm>
          <a:prstGeom prst="wedgeRectCallout">
            <a:avLst>
              <a:gd name="adj1" fmla="val -83500"/>
              <a:gd name="adj2" fmla="val -341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PT" sz="1800"/>
              <a:t>Redundancy hard to change</a:t>
            </a:r>
          </a:p>
        </p:txBody>
      </p:sp>
      <p:sp>
        <p:nvSpPr>
          <p:cNvPr id="12" name="Cloud Callout 11"/>
          <p:cNvSpPr/>
          <p:nvPr/>
        </p:nvSpPr>
        <p:spPr bwMode="auto">
          <a:xfrm>
            <a:off x="2843808" y="1916832"/>
            <a:ext cx="1944216" cy="1512168"/>
          </a:xfrm>
          <a:prstGeom prst="cloudCallout">
            <a:avLst/>
          </a:prstGeom>
          <a:solidFill>
            <a:srgbClr val="E6E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dirty="0" smtClean="0"/>
              <a:t>Yet another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08C45-26C4-5145-A033-6599C4834E27}" type="slidenum">
              <a:rPr lang="en-US"/>
              <a:pPr/>
              <a:t>8</a:t>
            </a:fld>
            <a:r>
              <a:rPr lang="en-US"/>
              <a:t>/9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457200"/>
            <a:ext cx="7772400" cy="811213"/>
          </a:xfrm>
        </p:spPr>
        <p:txBody>
          <a:bodyPr/>
          <a:lstStyle/>
          <a:p>
            <a:r>
              <a:rPr lang="pt-PT" sz="4400" dirty="0" err="1"/>
              <a:t>Boost</a:t>
            </a:r>
            <a:r>
              <a:rPr lang="pt-PT" sz="4400" dirty="0"/>
              <a:t> </a:t>
            </a:r>
            <a:r>
              <a:rPr lang="pt-PT" sz="4400" dirty="0" err="1"/>
              <a:t>your</a:t>
            </a:r>
            <a:r>
              <a:rPr lang="pt-PT" sz="4400" dirty="0"/>
              <a:t> SQL </a:t>
            </a:r>
            <a:r>
              <a:rPr lang="pt-PT" sz="4400" dirty="0" err="1"/>
              <a:t>layer</a:t>
            </a:r>
            <a:r>
              <a:rPr lang="pt-PT" sz="4400" dirty="0"/>
              <a:t>!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751013" y="3357563"/>
            <a:ext cx="950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sz="3200"/>
              <a:t>SQL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95536" y="5085184"/>
            <a:ext cx="8353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PT" sz="3200" dirty="0"/>
              <a:t> </a:t>
            </a:r>
            <a:r>
              <a:rPr lang="pt-PT" sz="3200" dirty="0" err="1"/>
              <a:t>Database</a:t>
            </a:r>
            <a:r>
              <a:rPr lang="pt-PT" sz="3200" dirty="0"/>
              <a:t> </a:t>
            </a:r>
            <a:r>
              <a:rPr lang="pt-PT" sz="3200" dirty="0" err="1"/>
              <a:t>changes</a:t>
            </a:r>
            <a:r>
              <a:rPr lang="pt-PT" sz="3200" dirty="0"/>
              <a:t> </a:t>
            </a:r>
            <a:r>
              <a:rPr lang="pt-PT" sz="3200" dirty="0" err="1"/>
              <a:t>not</a:t>
            </a:r>
            <a:r>
              <a:rPr lang="pt-PT" sz="3200" dirty="0"/>
              <a:t> a </a:t>
            </a:r>
            <a:r>
              <a:rPr lang="pt-PT" sz="3200" dirty="0" err="1"/>
              <a:t>problem</a:t>
            </a:r>
            <a:endParaRPr lang="pt-PT" sz="3200" dirty="0"/>
          </a:p>
          <a:p>
            <a:pPr>
              <a:buFontTx/>
              <a:buChar char="•"/>
            </a:pPr>
            <a:r>
              <a:rPr lang="pt-PT" sz="3200" dirty="0"/>
              <a:t> Zero </a:t>
            </a:r>
            <a:r>
              <a:rPr lang="pt-PT" sz="3200" dirty="0" err="1"/>
              <a:t>lines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code</a:t>
            </a:r>
            <a:r>
              <a:rPr lang="pt-PT" sz="3200" dirty="0"/>
              <a:t>, </a:t>
            </a:r>
            <a:r>
              <a:rPr lang="pt-PT" sz="3200" dirty="0" err="1"/>
              <a:t>customizable</a:t>
            </a:r>
            <a:r>
              <a:rPr lang="pt-PT" sz="3200" dirty="0"/>
              <a:t> </a:t>
            </a:r>
            <a:r>
              <a:rPr lang="pt-PT" sz="3200" dirty="0" err="1"/>
              <a:t>in</a:t>
            </a:r>
            <a:r>
              <a:rPr lang="pt-PT" sz="3200" dirty="0"/>
              <a:t> </a:t>
            </a:r>
            <a:r>
              <a:rPr lang="pt-PT" sz="3200" dirty="0" err="1" smtClean="0"/>
              <a:t>JavaScript</a:t>
            </a:r>
            <a:endParaRPr lang="pt-PT" sz="3200" dirty="0" smtClean="0"/>
          </a:p>
          <a:p>
            <a:pPr algn="ctr"/>
            <a:r>
              <a:rPr lang="pt-PT" sz="3200" dirty="0" smtClean="0"/>
              <a:t>&lt;/</a:t>
            </a:r>
            <a:r>
              <a:rPr lang="pt-PT" sz="3200" dirty="0" err="1" smtClean="0"/>
              <a:t>hype</a:t>
            </a:r>
            <a:r>
              <a:rPr lang="pt-PT" sz="3200" dirty="0" smtClean="0"/>
              <a:t>&gt;</a:t>
            </a:r>
            <a:endParaRPr lang="pt-PT" sz="3200" dirty="0"/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179388" y="2205038"/>
            <a:ext cx="1655762" cy="936625"/>
          </a:xfrm>
          <a:prstGeom prst="wedgeRoundRectCallout">
            <a:avLst>
              <a:gd name="adj1" fmla="val 45685"/>
              <a:gd name="adj2" fmla="val 97625"/>
              <a:gd name="adj3" fmla="val 16667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PT" sz="1800"/>
              <a:t>Project center is now here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2700338" y="3213100"/>
            <a:ext cx="30956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dirty="0" smtClean="0"/>
              <a:t>WAM</a:t>
            </a:r>
            <a:endParaRPr lang="pt-PT" dirty="0"/>
          </a:p>
        </p:txBody>
      </p:sp>
      <p:pic>
        <p:nvPicPr>
          <p:cNvPr id="1915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6492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4175"/>
            <a:ext cx="10080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7921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0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863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18" name="Text Box 30"/>
          <p:cNvSpPr txBox="1">
            <a:spLocks noChangeArrowheads="1"/>
          </p:cNvSpPr>
          <p:nvPr/>
        </p:nvSpPr>
        <p:spPr bwMode="auto">
          <a:xfrm>
            <a:off x="7956550" y="4365625"/>
            <a:ext cx="1028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PT" sz="1800"/>
              <a:t>Multiple </a:t>
            </a:r>
          </a:p>
          <a:p>
            <a:pPr algn="ctr"/>
            <a:r>
              <a:rPr lang="pt-PT" sz="1800"/>
              <a:t>user </a:t>
            </a:r>
          </a:p>
          <a:p>
            <a:pPr algn="ctr"/>
            <a:r>
              <a:rPr lang="pt-PT" sz="1800"/>
              <a:t>profiles</a:t>
            </a:r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 flipV="1">
            <a:off x="5795963" y="2133600"/>
            <a:ext cx="936625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0" name="Line 32"/>
          <p:cNvSpPr>
            <a:spLocks noChangeShapeType="1"/>
          </p:cNvSpPr>
          <p:nvPr/>
        </p:nvSpPr>
        <p:spPr bwMode="auto">
          <a:xfrm flipV="1">
            <a:off x="5795963" y="3213100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795963" y="3644900"/>
            <a:ext cx="9366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2" name="Line 34"/>
          <p:cNvSpPr>
            <a:spLocks noChangeShapeType="1"/>
          </p:cNvSpPr>
          <p:nvPr/>
        </p:nvSpPr>
        <p:spPr bwMode="auto">
          <a:xfrm>
            <a:off x="5795963" y="3789363"/>
            <a:ext cx="86360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52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89138"/>
            <a:ext cx="3016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152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284538"/>
            <a:ext cx="3016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xmlns:p14="http://schemas.microsoft.com/office/powerpoint/2010/main" spd="slow" advClick="0" advTm="8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28-Apr-2011 Copyright Declarativa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B1BFB6-9130-7F44-9BF6-2BA29BAB7B38}" type="slidenum">
              <a:rPr lang="en-US"/>
              <a:pPr/>
              <a:t>9</a:t>
            </a:fld>
            <a:endParaRPr lang="en-US"/>
          </a:p>
        </p:txBody>
      </p:sp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83568"/>
          </a:xfrm>
        </p:spPr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WAM </a:t>
            </a:r>
            <a:r>
              <a:rPr lang="pt-PT" dirty="0" err="1"/>
              <a:t>picture</a:t>
            </a:r>
            <a:endParaRPr lang="en-GB" dirty="0"/>
          </a:p>
        </p:txBody>
      </p:sp>
      <p:graphicFrame>
        <p:nvGraphicFramePr>
          <p:cNvPr id="11878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02213"/>
              </p:ext>
            </p:extLst>
          </p:nvPr>
        </p:nvGraphicFramePr>
        <p:xfrm>
          <a:off x="1291208" y="1514475"/>
          <a:ext cx="6521152" cy="4689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Visio" r:id="rId3" imgW="3701520" imgH="2662920" progId="Visio.Drawing.6">
                  <p:embed/>
                </p:oleObj>
              </mc:Choice>
              <mc:Fallback>
                <p:oleObj name="Visio" r:id="rId3" imgW="3701520" imgH="2662920" progId="Visio.Drawing.6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208" y="1514475"/>
                        <a:ext cx="6521152" cy="46894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3846</TotalTime>
  <Words>1202</Words>
  <Application>Microsoft Macintosh PowerPoint</Application>
  <PresentationFormat>On-screen Show (4:3)</PresentationFormat>
  <Paragraphs>234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Pulse</vt:lpstr>
      <vt:lpstr>Visio</vt:lpstr>
      <vt:lpstr>Word.Picture.8</vt:lpstr>
      <vt:lpstr>“Web Application Maker”:  the next 11 years   Miguel Calejo Declarativa, Portugal http://www.declarativa.com</vt:lpstr>
      <vt:lpstr>Agenda for today</vt:lpstr>
      <vt:lpstr>Declarativa: apps... and tools</vt:lpstr>
      <vt:lpstr>WAM in the real world</vt:lpstr>
      <vt:lpstr>Agenda for today</vt:lpstr>
      <vt:lpstr>Web software development</vt:lpstr>
      <vt:lpstr>&lt;hype&gt; Where is the essence of your app?</vt:lpstr>
      <vt:lpstr>Boost your SQL layer!</vt:lpstr>
      <vt:lpstr>The WAM picture</vt:lpstr>
      <vt:lpstr>Agenda for today</vt:lpstr>
      <vt:lpstr>Visiting the WAM showroom </vt:lpstr>
      <vt:lpstr>“Northwind” database</vt:lpstr>
      <vt:lpstr>Single click: "vanilla" WAM app</vt:lpstr>
      <vt:lpstr>Northwind_B, an hour later</vt:lpstr>
      <vt:lpstr>About the WAMmodel</vt:lpstr>
      <vt:lpstr>Editing the WAMmodel</vt:lpstr>
      <vt:lpstr>Editing the WAMmodel</vt:lpstr>
      <vt:lpstr>Editing a WAMmodel tuple</vt:lpstr>
      <vt:lpstr>Agenda for today</vt:lpstr>
      <vt:lpstr>Automated web fragment factory for...</vt:lpstr>
      <vt:lpstr>Fragment example: lookups</vt:lpstr>
      <vt:lpstr>Entry pages</vt:lpstr>
      <vt:lpstr>A user-configurable list</vt:lpstr>
      <vt:lpstr>Row with list and 3 LKs</vt:lpstr>
      <vt:lpstr>Relational navigation...DRY!</vt:lpstr>
      <vt:lpstr>Agenda for today</vt:lpstr>
      <vt:lpstr>WAM interface "equations"</vt:lpstr>
      <vt:lpstr>Development with WAM</vt:lpstr>
      <vt:lpstr>Customized ASPs:WAM API</vt:lpstr>
      <vt:lpstr>two SQL types and one ASP change later...: Northwind_C</vt:lpstr>
      <vt:lpstr>Conclusion…</vt:lpstr>
      <vt:lpstr>...and the next 11 years...</vt:lpstr>
    </vt:vector>
  </TitlesOfParts>
  <Company>servisoft/dev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Rumo ao Cimbalino  Miguel Calejo Declarativa 15/9/2000</dc:title>
  <dc:creator>Miguel Calejo</dc:creator>
  <cp:lastModifiedBy>Miguel Calejo</cp:lastModifiedBy>
  <cp:revision>128</cp:revision>
  <dcterms:created xsi:type="dcterms:W3CDTF">2000-09-08T15:40:55Z</dcterms:created>
  <dcterms:modified xsi:type="dcterms:W3CDTF">2011-04-28T11:09:19Z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mc@declarativa.com</vt:lpwstr>
  </property>
  <property fmtid="{D5CDD505-2E9C-101B-9397-08002B2CF9AE}" pid="8" name="HomePage">
    <vt:lpwstr>http://www.declarativa.com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\\Xenon\wwwroot-declarativa.com\estagios\feup</vt:lpwstr>
  </property>
</Properties>
</file>